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34"/>
  </p:notesMasterIdLst>
  <p:handoutMasterIdLst>
    <p:handoutMasterId r:id="rId35"/>
  </p:handoutMasterIdLst>
  <p:sldIdLst>
    <p:sldId id="256" r:id="rId4"/>
    <p:sldId id="440" r:id="rId5"/>
    <p:sldId id="442" r:id="rId6"/>
    <p:sldId id="443" r:id="rId7"/>
    <p:sldId id="441" r:id="rId8"/>
    <p:sldId id="457" r:id="rId9"/>
    <p:sldId id="452" r:id="rId10"/>
    <p:sldId id="466" r:id="rId11"/>
    <p:sldId id="451" r:id="rId12"/>
    <p:sldId id="458" r:id="rId13"/>
    <p:sldId id="455" r:id="rId14"/>
    <p:sldId id="453" r:id="rId15"/>
    <p:sldId id="472" r:id="rId16"/>
    <p:sldId id="470" r:id="rId17"/>
    <p:sldId id="479" r:id="rId18"/>
    <p:sldId id="454" r:id="rId19"/>
    <p:sldId id="459" r:id="rId20"/>
    <p:sldId id="460" r:id="rId21"/>
    <p:sldId id="475" r:id="rId22"/>
    <p:sldId id="468" r:id="rId23"/>
    <p:sldId id="478" r:id="rId24"/>
    <p:sldId id="469" r:id="rId25"/>
    <p:sldId id="473" r:id="rId26"/>
    <p:sldId id="474" r:id="rId27"/>
    <p:sldId id="467" r:id="rId28"/>
    <p:sldId id="461" r:id="rId29"/>
    <p:sldId id="462" r:id="rId30"/>
    <p:sldId id="463" r:id="rId31"/>
    <p:sldId id="464" r:id="rId32"/>
    <p:sldId id="418"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FAFC"/>
    <a:srgbClr val="AEADAC"/>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70" d="100"/>
          <a:sy n="70" d="100"/>
        </p:scale>
        <p:origin x="-116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plotArea>
      <c:layout>
        <c:manualLayout>
          <c:layoutTarget val="inner"/>
          <c:xMode val="edge"/>
          <c:yMode val="edge"/>
          <c:x val="5.0757630990570644E-2"/>
          <c:y val="0.11595678443499703"/>
          <c:w val="0.94924236900942938"/>
          <c:h val="0.63876734077741637"/>
        </c:manualLayout>
      </c:layout>
      <c:lineChart>
        <c:grouping val="standard"/>
        <c:ser>
          <c:idx val="0"/>
          <c:order val="0"/>
          <c:tx>
            <c:strRef>
              <c:f>Sheet1!$C$1</c:f>
              <c:strCache>
                <c:ptCount val="1"/>
                <c:pt idx="0">
                  <c:v>Level of Compliance</c:v>
                </c:pt>
              </c:strCache>
            </c:strRef>
          </c:tx>
          <c:spPr>
            <a:ln>
              <a:solidFill>
                <a:srgbClr val="C00000"/>
              </a:solidFill>
            </a:ln>
          </c:spPr>
          <c:marker>
            <c:symbol val="none"/>
          </c:marker>
          <c:cat>
            <c:multiLvlStrRef>
              <c:f>Sheet1!$A$2:$B$37</c:f>
              <c:multiLvlStrCache>
                <c:ptCount val="36"/>
                <c:lvl>
                  <c:pt idx="0">
                    <c:v>2nd Quarter</c:v>
                  </c:pt>
                  <c:pt idx="1">
                    <c:v>3rd Quarter</c:v>
                  </c:pt>
                  <c:pt idx="2">
                    <c:v>4th Quarter</c:v>
                  </c:pt>
                  <c:pt idx="3">
                    <c:v>1st Quarter</c:v>
                  </c:pt>
                  <c:pt idx="4">
                    <c:v>2nd Quarter</c:v>
                  </c:pt>
                  <c:pt idx="5">
                    <c:v>3rd Quarter</c:v>
                  </c:pt>
                  <c:pt idx="6">
                    <c:v>4th Quarter</c:v>
                  </c:pt>
                  <c:pt idx="7">
                    <c:v>1st Quarter</c:v>
                  </c:pt>
                  <c:pt idx="8">
                    <c:v>2nd Quarter</c:v>
                  </c:pt>
                  <c:pt idx="9">
                    <c:v>3rd Quarter</c:v>
                  </c:pt>
                  <c:pt idx="10">
                    <c:v>4th Quarter</c:v>
                  </c:pt>
                  <c:pt idx="11">
                    <c:v>4th Quarter</c:v>
                  </c:pt>
                  <c:pt idx="12">
                    <c:v>3rd Quarter</c:v>
                  </c:pt>
                  <c:pt idx="13">
                    <c:v>2nd Quarter</c:v>
                  </c:pt>
                  <c:pt idx="14">
                    <c:v>1st Quarter</c:v>
                  </c:pt>
                  <c:pt idx="15">
                    <c:v>4th Quarter</c:v>
                  </c:pt>
                  <c:pt idx="16">
                    <c:v>3rd Quarter</c:v>
                  </c:pt>
                  <c:pt idx="17">
                    <c:v>2nd Quarter</c:v>
                  </c:pt>
                  <c:pt idx="18">
                    <c:v>1st Quarter</c:v>
                  </c:pt>
                  <c:pt idx="19">
                    <c:v>4th Quarter</c:v>
                  </c:pt>
                  <c:pt idx="20">
                    <c:v>3rd Quarter</c:v>
                  </c:pt>
                  <c:pt idx="21">
                    <c:v>2nd Quarter</c:v>
                  </c:pt>
                  <c:pt idx="22">
                    <c:v>1st Quarter</c:v>
                  </c:pt>
                  <c:pt idx="23">
                    <c:v>4th Quarter</c:v>
                  </c:pt>
                  <c:pt idx="24">
                    <c:v>3rd Quarter</c:v>
                  </c:pt>
                  <c:pt idx="25">
                    <c:v>2nd Quarter</c:v>
                  </c:pt>
                  <c:pt idx="26">
                    <c:v>1st Quarter</c:v>
                  </c:pt>
                  <c:pt idx="27">
                    <c:v>4th Quarter</c:v>
                  </c:pt>
                  <c:pt idx="28">
                    <c:v>3rd Quarter</c:v>
                  </c:pt>
                  <c:pt idx="29">
                    <c:v>2nd Quarter</c:v>
                  </c:pt>
                  <c:pt idx="30">
                    <c:v>1st Quarter</c:v>
                  </c:pt>
                  <c:pt idx="31">
                    <c:v>4th Quarter</c:v>
                  </c:pt>
                  <c:pt idx="32">
                    <c:v>3rd Quarter</c:v>
                  </c:pt>
                  <c:pt idx="33">
                    <c:v>2nd Quarter</c:v>
                  </c:pt>
                  <c:pt idx="34">
                    <c:v>1st Quarter</c:v>
                  </c:pt>
                  <c:pt idx="35">
                    <c:v>1st Quarter</c:v>
                  </c:pt>
                </c:lvl>
                <c:lvl>
                  <c:pt idx="0">
                    <c:v>2006</c:v>
                  </c:pt>
                  <c:pt idx="1">
                    <c:v>2006</c:v>
                  </c:pt>
                  <c:pt idx="2">
                    <c:v>2006</c:v>
                  </c:pt>
                  <c:pt idx="3">
                    <c:v>2007</c:v>
                  </c:pt>
                  <c:pt idx="4">
                    <c:v>2007</c:v>
                  </c:pt>
                  <c:pt idx="5">
                    <c:v>2007</c:v>
                  </c:pt>
                  <c:pt idx="6">
                    <c:v>2007</c:v>
                  </c:pt>
                  <c:pt idx="7">
                    <c:v>2008</c:v>
                  </c:pt>
                  <c:pt idx="8">
                    <c:v>2008</c:v>
                  </c:pt>
                  <c:pt idx="9">
                    <c:v>2008</c:v>
                  </c:pt>
                  <c:pt idx="10">
                    <c:v>2008</c:v>
                  </c:pt>
                  <c:pt idx="11">
                    <c:v>2009</c:v>
                  </c:pt>
                  <c:pt idx="12">
                    <c:v>2009</c:v>
                  </c:pt>
                  <c:pt idx="13">
                    <c:v>2009</c:v>
                  </c:pt>
                  <c:pt idx="14">
                    <c:v>2009</c:v>
                  </c:pt>
                  <c:pt idx="15">
                    <c:v>2010</c:v>
                  </c:pt>
                  <c:pt idx="16">
                    <c:v>2010</c:v>
                  </c:pt>
                  <c:pt idx="17">
                    <c:v>2010</c:v>
                  </c:pt>
                  <c:pt idx="18">
                    <c:v>2010</c:v>
                  </c:pt>
                  <c:pt idx="19">
                    <c:v>2011</c:v>
                  </c:pt>
                  <c:pt idx="20">
                    <c:v>2011</c:v>
                  </c:pt>
                  <c:pt idx="21">
                    <c:v>2011</c:v>
                  </c:pt>
                  <c:pt idx="22">
                    <c:v>2011</c:v>
                  </c:pt>
                  <c:pt idx="23">
                    <c:v>2012</c:v>
                  </c:pt>
                  <c:pt idx="24">
                    <c:v>2012</c:v>
                  </c:pt>
                  <c:pt idx="25">
                    <c:v>2012</c:v>
                  </c:pt>
                  <c:pt idx="26">
                    <c:v>2012</c:v>
                  </c:pt>
                  <c:pt idx="27">
                    <c:v>2013</c:v>
                  </c:pt>
                  <c:pt idx="28">
                    <c:v>2013</c:v>
                  </c:pt>
                  <c:pt idx="29">
                    <c:v>2013</c:v>
                  </c:pt>
                  <c:pt idx="30">
                    <c:v>2013</c:v>
                  </c:pt>
                  <c:pt idx="31">
                    <c:v>2014</c:v>
                  </c:pt>
                  <c:pt idx="32">
                    <c:v>2014</c:v>
                  </c:pt>
                  <c:pt idx="33">
                    <c:v>2014</c:v>
                  </c:pt>
                  <c:pt idx="34">
                    <c:v>2014</c:v>
                  </c:pt>
                  <c:pt idx="35">
                    <c:v>2015</c:v>
                  </c:pt>
                </c:lvl>
              </c:multiLvlStrCache>
            </c:multiLvlStrRef>
          </c:cat>
          <c:val>
            <c:numRef>
              <c:f>Sheet1!$C$2:$C$37</c:f>
              <c:numCache>
                <c:formatCode>0%</c:formatCode>
                <c:ptCount val="36"/>
                <c:pt idx="0">
                  <c:v>0.42000000000000004</c:v>
                </c:pt>
                <c:pt idx="1">
                  <c:v>0.13</c:v>
                </c:pt>
                <c:pt idx="2">
                  <c:v>0.76000000000000012</c:v>
                </c:pt>
                <c:pt idx="3">
                  <c:v>0.83000000000000007</c:v>
                </c:pt>
                <c:pt idx="4">
                  <c:v>0.94000000000000006</c:v>
                </c:pt>
                <c:pt idx="5">
                  <c:v>0.96000000000000008</c:v>
                </c:pt>
                <c:pt idx="6">
                  <c:v>0.93</c:v>
                </c:pt>
                <c:pt idx="7">
                  <c:v>0.96000000000000008</c:v>
                </c:pt>
                <c:pt idx="8">
                  <c:v>0.98</c:v>
                </c:pt>
                <c:pt idx="9">
                  <c:v>0.98</c:v>
                </c:pt>
                <c:pt idx="10">
                  <c:v>0.98</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0.99</c:v>
                </c:pt>
                <c:pt idx="27">
                  <c:v>1</c:v>
                </c:pt>
                <c:pt idx="28">
                  <c:v>1</c:v>
                </c:pt>
                <c:pt idx="29">
                  <c:v>1</c:v>
                </c:pt>
                <c:pt idx="30">
                  <c:v>1</c:v>
                </c:pt>
                <c:pt idx="31">
                  <c:v>1</c:v>
                </c:pt>
                <c:pt idx="32">
                  <c:v>1</c:v>
                </c:pt>
                <c:pt idx="33">
                  <c:v>1</c:v>
                </c:pt>
                <c:pt idx="34">
                  <c:v>1</c:v>
                </c:pt>
                <c:pt idx="35">
                  <c:v>1</c:v>
                </c:pt>
              </c:numCache>
            </c:numRef>
          </c:val>
        </c:ser>
        <c:dLbls/>
        <c:marker val="1"/>
        <c:axId val="92893952"/>
        <c:axId val="92895488"/>
      </c:lineChart>
      <c:catAx>
        <c:axId val="92893952"/>
        <c:scaling>
          <c:orientation val="minMax"/>
        </c:scaling>
        <c:axPos val="b"/>
        <c:tickLblPos val="nextTo"/>
        <c:crossAx val="92895488"/>
        <c:crosses val="autoZero"/>
        <c:auto val="1"/>
        <c:lblAlgn val="ctr"/>
        <c:lblOffset val="100"/>
      </c:catAx>
      <c:valAx>
        <c:axId val="92895488"/>
        <c:scaling>
          <c:orientation val="minMax"/>
        </c:scaling>
        <c:axPos val="l"/>
        <c:majorGridlines/>
        <c:numFmt formatCode="0%" sourceLinked="1"/>
        <c:tickLblPos val="nextTo"/>
        <c:crossAx val="92893952"/>
        <c:crosses val="autoZero"/>
        <c:crossBetween val="between"/>
      </c:valAx>
    </c:plotArea>
    <c:legend>
      <c:legendPos val="r"/>
    </c:legend>
    <c:plotVisOnly val="1"/>
    <c:dispBlanksAs val="gap"/>
  </c:chart>
  <c:spPr>
    <a:gradFill>
      <a:gsLst>
        <a:gs pos="24000">
          <a:schemeClr val="tx2">
            <a:lumMod val="60000"/>
            <a:lumOff val="40000"/>
          </a:schemeClr>
        </a:gs>
        <a:gs pos="60000">
          <a:srgbClr val="5F5F5F"/>
        </a:gs>
        <a:gs pos="49000">
          <a:schemeClr val="accent4">
            <a:lumMod val="75000"/>
          </a:schemeClr>
        </a:gs>
        <a:gs pos="63000">
          <a:srgbClr val="FFFFFF"/>
        </a:gs>
        <a:gs pos="67000">
          <a:srgbClr val="B2B2B2"/>
        </a:gs>
        <a:gs pos="69000">
          <a:srgbClr val="FFCC00"/>
        </a:gs>
        <a:gs pos="82001">
          <a:srgbClr val="777777"/>
        </a:gs>
        <a:gs pos="100000">
          <a:srgbClr val="EAEAEA"/>
        </a:gs>
      </a:gsLst>
      <a:lin ang="5400000" scaled="0"/>
    </a:gradFill>
  </c:spPr>
  <c:txPr>
    <a:bodyPr/>
    <a:lstStyle/>
    <a:p>
      <a:pPr>
        <a:defRPr sz="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640" tIns="46320" rIns="92640" bIns="463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640" tIns="46320" rIns="92640" bIns="46320" rtlCol="0"/>
          <a:lstStyle>
            <a:lvl1pPr algn="r">
              <a:defRPr sz="1200"/>
            </a:lvl1pPr>
          </a:lstStyle>
          <a:p>
            <a:fld id="{62FF1F6E-A605-4234-A524-680FA71DF8FF}" type="datetimeFigureOut">
              <a:rPr lang="en-US" smtClean="0"/>
              <a:pPr/>
              <a:t>11/22/2016</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2640" tIns="46320" rIns="92640" bIns="463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640" tIns="46320" rIns="92640" bIns="46320" rtlCol="0" anchor="b"/>
          <a:lstStyle>
            <a:lvl1pPr algn="r">
              <a:defRPr sz="1200"/>
            </a:lvl1pPr>
          </a:lstStyle>
          <a:p>
            <a:fld id="{127C025F-8C7F-4182-9FA4-8BD070B995FF}" type="slidenum">
              <a:rPr lang="en-US" smtClean="0"/>
              <a:pPr/>
              <a:t>‹#›</a:t>
            </a:fld>
            <a:endParaRPr lang="en-US"/>
          </a:p>
        </p:txBody>
      </p:sp>
    </p:spTree>
    <p:extLst>
      <p:ext uri="{BB962C8B-B14F-4D97-AF65-F5344CB8AC3E}">
        <p14:creationId xmlns:p14="http://schemas.microsoft.com/office/powerpoint/2010/main" xmlns="" val="3654514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640" tIns="46320" rIns="92640" bIns="463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640" tIns="46320" rIns="92640" bIns="46320" rtlCol="0"/>
          <a:lstStyle>
            <a:lvl1pPr algn="r">
              <a:defRPr sz="1200"/>
            </a:lvl1pPr>
          </a:lstStyle>
          <a:p>
            <a:fld id="{2D19712A-DDA4-43CC-B401-0FFFA0C23EA9}" type="datetimeFigureOut">
              <a:rPr lang="en-US" smtClean="0"/>
              <a:pPr/>
              <a:t>11/22/2016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640" tIns="46320" rIns="92640" bIns="463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640" tIns="46320" rIns="92640" bIns="463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640" tIns="46320" rIns="92640" bIns="463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640" tIns="46320" rIns="92640" bIns="46320" rtlCol="0" anchor="b"/>
          <a:lstStyle>
            <a:lvl1pPr algn="r">
              <a:defRPr sz="1200"/>
            </a:lvl1pPr>
          </a:lstStyle>
          <a:p>
            <a:fld id="{B160B625-8A52-4C6A-A84C-F601F20DA104}" type="slidenum">
              <a:rPr lang="en-US" smtClean="0"/>
              <a:pPr/>
              <a:t>‹#›</a:t>
            </a:fld>
            <a:endParaRPr lang="en-US"/>
          </a:p>
        </p:txBody>
      </p:sp>
    </p:spTree>
    <p:extLst>
      <p:ext uri="{BB962C8B-B14F-4D97-AF65-F5344CB8AC3E}">
        <p14:creationId xmlns:p14="http://schemas.microsoft.com/office/powerpoint/2010/main" xmlns="" val="394289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0B625-8A52-4C6A-A84C-F601F20DA104}" type="slidenum">
              <a:rPr lang="en-US" smtClean="0"/>
              <a:pPr/>
              <a:t>6</a:t>
            </a:fld>
            <a:endParaRPr lang="en-US"/>
          </a:p>
        </p:txBody>
      </p:sp>
    </p:spTree>
    <p:extLst>
      <p:ext uri="{BB962C8B-B14F-4D97-AF65-F5344CB8AC3E}">
        <p14:creationId xmlns:p14="http://schemas.microsoft.com/office/powerpoint/2010/main" xmlns="" val="102361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0B625-8A52-4C6A-A84C-F601F20DA104}" type="slidenum">
              <a:rPr lang="en-US" smtClean="0"/>
              <a:pPr/>
              <a:t>7</a:t>
            </a:fld>
            <a:endParaRPr lang="en-US"/>
          </a:p>
        </p:txBody>
      </p:sp>
    </p:spTree>
    <p:extLst>
      <p:ext uri="{BB962C8B-B14F-4D97-AF65-F5344CB8AC3E}">
        <p14:creationId xmlns:p14="http://schemas.microsoft.com/office/powerpoint/2010/main" xmlns="" val="1762115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0B625-8A52-4C6A-A84C-F601F20DA104}" type="slidenum">
              <a:rPr lang="en-US" smtClean="0"/>
              <a:pPr/>
              <a:t>14</a:t>
            </a:fld>
            <a:endParaRPr lang="en-US"/>
          </a:p>
        </p:txBody>
      </p:sp>
    </p:spTree>
    <p:extLst>
      <p:ext uri="{BB962C8B-B14F-4D97-AF65-F5344CB8AC3E}">
        <p14:creationId xmlns:p14="http://schemas.microsoft.com/office/powerpoint/2010/main" xmlns="" val="103231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725164-784A-436B-B603-D232A09DFB5B}" type="datetime1">
              <a:rPr lang="en-US" smtClean="0"/>
              <a:pPr/>
              <a:t>11/22/2016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30285A-A042-4FAE-A2E5-A4E8F1419FB0}" type="datetime1">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48D7C-CBD1-4BB4-A4E3-F2F123854EE6}" type="datetime1">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725164-784A-436B-B603-D232A09DFB5B}" type="datetime1">
              <a:rPr lang="en-US" smtClean="0">
                <a:solidFill>
                  <a:srgbClr val="DBF5F9">
                    <a:shade val="90000"/>
                  </a:srgbClr>
                </a:solidFill>
              </a:rPr>
              <a:pPr/>
              <a:t>11/22/2016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855078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B202DA-3531-46F1-B992-E33D2275DAB5}"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59492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77BF79-3FBF-4DAF-B36D-0C37BE665AC1}"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160491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66C6BD-6FC8-433D-9362-987880A3F919}" type="datetime1">
              <a:rPr lang="en-US" smtClean="0">
                <a:solidFill>
                  <a:srgbClr val="DBF5F9">
                    <a:shade val="90000"/>
                  </a:srgbClr>
                </a:solidFill>
              </a:rPr>
              <a:pPr/>
              <a:t>11/22/2016</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2749500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635906-0480-4520-9834-BEB68FD3E133}" type="datetime1">
              <a:rPr lang="en-US" smtClean="0">
                <a:solidFill>
                  <a:srgbClr val="DBF5F9">
                    <a:shade val="90000"/>
                  </a:srgbClr>
                </a:solidFill>
              </a:rPr>
              <a:pPr/>
              <a:t>11/22/2016</a:t>
            </a:fld>
            <a:endParaRPr lang="en-US">
              <a:solidFill>
                <a:srgbClr val="DBF5F9">
                  <a:shade val="90000"/>
                </a:srgbClr>
              </a:solidFill>
            </a:endParaRPr>
          </a:p>
        </p:txBody>
      </p:sp>
      <p:sp>
        <p:nvSpPr>
          <p:cNvPr id="8" name="Footer Placeholder 7"/>
          <p:cNvSpPr>
            <a:spLocks noGrp="1"/>
          </p:cNvSpPr>
          <p:nvPr>
            <p:ph type="ftr" sz="quarter" idx="11"/>
          </p:nvPr>
        </p:nvSpPr>
        <p:spPr/>
        <p:txBody>
          <a:bodyPr/>
          <a:lstStyle/>
          <a:p>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333755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23A61-3BC5-4BD1-82E8-9ED0375AD28F}" type="datetime1">
              <a:rPr lang="en-US" smtClean="0">
                <a:solidFill>
                  <a:srgbClr val="DBF5F9">
                    <a:shade val="90000"/>
                  </a:srgbClr>
                </a:solidFill>
              </a:rPr>
              <a:pPr/>
              <a:t>11/22/2016</a:t>
            </a:fld>
            <a:endParaRPr lang="en-US">
              <a:solidFill>
                <a:srgbClr val="DBF5F9">
                  <a:shade val="90000"/>
                </a:srgbClr>
              </a:solidFill>
            </a:endParaRPr>
          </a:p>
        </p:txBody>
      </p:sp>
      <p:sp>
        <p:nvSpPr>
          <p:cNvPr id="4" name="Footer Placeholder 3"/>
          <p:cNvSpPr>
            <a:spLocks noGrp="1"/>
          </p:cNvSpPr>
          <p:nvPr>
            <p:ph type="ftr" sz="quarter" idx="11"/>
          </p:nvPr>
        </p:nvSpPr>
        <p:spPr/>
        <p:txBody>
          <a:bodyPr/>
          <a:lstStyle/>
          <a:p>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2405550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12334-15FC-4315-8D8E-4D96DB9D8080}" type="datetime1">
              <a:rPr lang="en-US" smtClean="0">
                <a:solidFill>
                  <a:srgbClr val="DBF5F9">
                    <a:shade val="90000"/>
                  </a:srgbClr>
                </a:solidFill>
              </a:rPr>
              <a:pPr/>
              <a:t>11/22/2016</a:t>
            </a:fld>
            <a:endParaRPr lang="en-US">
              <a:solidFill>
                <a:srgbClr val="DBF5F9">
                  <a:shade val="90000"/>
                </a:srgbClr>
              </a:solidFill>
            </a:endParaRPr>
          </a:p>
        </p:txBody>
      </p:sp>
      <p:sp>
        <p:nvSpPr>
          <p:cNvPr id="3" name="Footer Placeholder 2"/>
          <p:cNvSpPr>
            <a:spLocks noGrp="1"/>
          </p:cNvSpPr>
          <p:nvPr>
            <p:ph type="ftr" sz="quarter" idx="11"/>
          </p:nvPr>
        </p:nvSpPr>
        <p:spPr/>
        <p:txBody>
          <a:bodyPr/>
          <a:lstStyle/>
          <a:p>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711371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9AE56-0848-45C1-88B7-A78660087CBC}" type="datetime1">
              <a:rPr lang="en-US" smtClean="0">
                <a:solidFill>
                  <a:srgbClr val="DBF5F9">
                    <a:shade val="90000"/>
                  </a:srgbClr>
                </a:solidFill>
              </a:rPr>
              <a:pPr/>
              <a:t>11/22/2016</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5861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B202DA-3531-46F1-B992-E33D2275DAB5}" type="datetime1">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09B768-FABC-4A8F-9FDB-718DE5CF6FB0}" type="datetime1">
              <a:rPr lang="en-US" smtClean="0">
                <a:solidFill>
                  <a:srgbClr val="DBF5F9">
                    <a:shade val="90000"/>
                  </a:srgbClr>
                </a:solidFill>
              </a:rPr>
              <a:pPr/>
              <a:t>11/22/2016</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Tree>
    <p:extLst>
      <p:ext uri="{BB962C8B-B14F-4D97-AF65-F5344CB8AC3E}">
        <p14:creationId xmlns:p14="http://schemas.microsoft.com/office/powerpoint/2010/main" xmlns="" val="1647643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30285A-A042-4FAE-A2E5-A4E8F1419FB0}"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3312850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48D7C-CBD1-4BB4-A4E3-F2F123854EE6}"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24161795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725164-784A-436B-B603-D232A09DFB5B}" type="datetime1">
              <a:rPr lang="en-US" smtClean="0">
                <a:solidFill>
                  <a:srgbClr val="DBF5F9">
                    <a:shade val="90000"/>
                  </a:srgbClr>
                </a:solidFill>
              </a:rPr>
              <a:pPr/>
              <a:t>11/22/2016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3342279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B202DA-3531-46F1-B992-E33D2275DAB5}"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32675735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77BF79-3FBF-4DAF-B36D-0C37BE665AC1}"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4894850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66C6BD-6FC8-433D-9362-987880A3F919}" type="datetime1">
              <a:rPr lang="en-US" smtClean="0">
                <a:solidFill>
                  <a:srgbClr val="DBF5F9">
                    <a:shade val="90000"/>
                  </a:srgbClr>
                </a:solidFill>
              </a:rPr>
              <a:pPr/>
              <a:t>11/22/2016</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0662355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635906-0480-4520-9834-BEB68FD3E133}" type="datetime1">
              <a:rPr lang="en-US" smtClean="0">
                <a:solidFill>
                  <a:srgbClr val="DBF5F9">
                    <a:shade val="90000"/>
                  </a:srgbClr>
                </a:solidFill>
              </a:rPr>
              <a:pPr/>
              <a:t>11/22/2016</a:t>
            </a:fld>
            <a:endParaRPr lang="en-US">
              <a:solidFill>
                <a:srgbClr val="DBF5F9">
                  <a:shade val="90000"/>
                </a:srgbClr>
              </a:solidFill>
            </a:endParaRPr>
          </a:p>
        </p:txBody>
      </p:sp>
      <p:sp>
        <p:nvSpPr>
          <p:cNvPr id="8" name="Footer Placeholder 7"/>
          <p:cNvSpPr>
            <a:spLocks noGrp="1"/>
          </p:cNvSpPr>
          <p:nvPr>
            <p:ph type="ftr" sz="quarter" idx="11"/>
          </p:nvPr>
        </p:nvSpPr>
        <p:spPr/>
        <p:txBody>
          <a:bodyPr/>
          <a:lstStyle/>
          <a:p>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7120365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23A61-3BC5-4BD1-82E8-9ED0375AD28F}" type="datetime1">
              <a:rPr lang="en-US" smtClean="0">
                <a:solidFill>
                  <a:srgbClr val="DBF5F9">
                    <a:shade val="90000"/>
                  </a:srgbClr>
                </a:solidFill>
              </a:rPr>
              <a:pPr/>
              <a:t>11/22/2016</a:t>
            </a:fld>
            <a:endParaRPr lang="en-US">
              <a:solidFill>
                <a:srgbClr val="DBF5F9">
                  <a:shade val="90000"/>
                </a:srgbClr>
              </a:solidFill>
            </a:endParaRPr>
          </a:p>
        </p:txBody>
      </p:sp>
      <p:sp>
        <p:nvSpPr>
          <p:cNvPr id="4" name="Footer Placeholder 3"/>
          <p:cNvSpPr>
            <a:spLocks noGrp="1"/>
          </p:cNvSpPr>
          <p:nvPr>
            <p:ph type="ftr" sz="quarter" idx="11"/>
          </p:nvPr>
        </p:nvSpPr>
        <p:spPr/>
        <p:txBody>
          <a:bodyPr/>
          <a:lstStyle/>
          <a:p>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0977404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12334-15FC-4315-8D8E-4D96DB9D8080}" type="datetime1">
              <a:rPr lang="en-US" smtClean="0">
                <a:solidFill>
                  <a:srgbClr val="DBF5F9">
                    <a:shade val="90000"/>
                  </a:srgbClr>
                </a:solidFill>
              </a:rPr>
              <a:pPr/>
              <a:t>11/22/2016</a:t>
            </a:fld>
            <a:endParaRPr lang="en-US">
              <a:solidFill>
                <a:srgbClr val="DBF5F9">
                  <a:shade val="90000"/>
                </a:srgbClr>
              </a:solidFill>
            </a:endParaRPr>
          </a:p>
        </p:txBody>
      </p:sp>
      <p:sp>
        <p:nvSpPr>
          <p:cNvPr id="3" name="Footer Placeholder 2"/>
          <p:cNvSpPr>
            <a:spLocks noGrp="1"/>
          </p:cNvSpPr>
          <p:nvPr>
            <p:ph type="ftr" sz="quarter" idx="11"/>
          </p:nvPr>
        </p:nvSpPr>
        <p:spPr/>
        <p:txBody>
          <a:bodyPr/>
          <a:lstStyle/>
          <a:p>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324198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77BF79-3FBF-4DAF-B36D-0C37BE665AC1}" type="datetime1">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9AE56-0848-45C1-88B7-A78660087CBC}" type="datetime1">
              <a:rPr lang="en-US" smtClean="0">
                <a:solidFill>
                  <a:srgbClr val="DBF5F9">
                    <a:shade val="90000"/>
                  </a:srgbClr>
                </a:solidFill>
              </a:rPr>
              <a:pPr/>
              <a:t>11/22/2016</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66631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09B768-FABC-4A8F-9FDB-718DE5CF6FB0}" type="datetime1">
              <a:rPr lang="en-US" smtClean="0">
                <a:solidFill>
                  <a:srgbClr val="DBF5F9">
                    <a:shade val="90000"/>
                  </a:srgbClr>
                </a:solidFill>
              </a:rPr>
              <a:pPr/>
              <a:t>11/22/2016</a:t>
            </a:fld>
            <a:endParaRPr lang="en-US">
              <a:solidFill>
                <a:srgbClr val="DBF5F9">
                  <a:shade val="90000"/>
                </a:srgbClr>
              </a:solidFill>
            </a:endParaRPr>
          </a:p>
        </p:txBody>
      </p:sp>
      <p:sp>
        <p:nvSpPr>
          <p:cNvPr id="6" name="Footer Placeholder 5"/>
          <p:cNvSpPr>
            <a:spLocks noGrp="1"/>
          </p:cNvSpPr>
          <p:nvPr>
            <p:ph type="ftr" sz="quarter" idx="11"/>
          </p:nvPr>
        </p:nvSpPr>
        <p:spPr/>
        <p:txBody>
          <a:bodyPr/>
          <a:lstStyle/>
          <a:p>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Tree>
    <p:extLst>
      <p:ext uri="{BB962C8B-B14F-4D97-AF65-F5344CB8AC3E}">
        <p14:creationId xmlns:p14="http://schemas.microsoft.com/office/powerpoint/2010/main" xmlns="" val="7435052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30285A-A042-4FAE-A2E5-A4E8F1419FB0}"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903708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648D7C-CBD1-4BB4-A4E3-F2F123854EE6}" type="datetime1">
              <a:rPr lang="en-US" smtClean="0">
                <a:solidFill>
                  <a:srgbClr val="DBF5F9">
                    <a:shade val="90000"/>
                  </a:srgbClr>
                </a:solidFill>
              </a:rPr>
              <a:pPr/>
              <a:t>11/22/2016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xmlns="" val="127264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66C6BD-6FC8-433D-9362-987880A3F919}" type="datetime1">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635906-0480-4520-9834-BEB68FD3E133}" type="datetime1">
              <a:rPr lang="en-US" smtClean="0"/>
              <a:pPr/>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23A61-3BC5-4BD1-82E8-9ED0375AD28F}" type="datetime1">
              <a:rPr lang="en-US" smtClean="0"/>
              <a:pPr/>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12334-15FC-4315-8D8E-4D96DB9D8080}" type="datetime1">
              <a:rPr lang="en-US" smtClean="0"/>
              <a:pPr/>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59AE56-0848-45C1-88B7-A78660087CBC}" type="datetime1">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1ABC-9E35-46C0-B076-6452FEDA4C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09B768-FABC-4A8F-9FDB-718DE5CF6FB0}" type="datetime1">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B621ABC-9E35-46C0-B076-6452FEDA4C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014C0-AE4A-43E3-A0A4-5F54822D015E}" type="datetime1">
              <a:rPr lang="en-US" smtClean="0"/>
              <a:pPr/>
              <a:t>11/22/2016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621ABC-9E35-46C0-B076-6452FEDA4C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014C0-AE4A-43E3-A0A4-5F54822D015E}" type="datetime1">
              <a:rPr lang="en-US" smtClean="0">
                <a:solidFill>
                  <a:srgbClr val="DBF5F9">
                    <a:shade val="90000"/>
                  </a:srgbClr>
                </a:solidFill>
              </a:rPr>
              <a:pPr/>
              <a:t>11/22/2016</a:t>
            </a:fld>
            <a:endParaRPr lang="en-US">
              <a:solidFill>
                <a:srgbClr val="DBF5F9">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DBF5F9">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grpSp>
    </p:spTree>
    <p:extLst>
      <p:ext uri="{BB962C8B-B14F-4D97-AF65-F5344CB8AC3E}">
        <p14:creationId xmlns:p14="http://schemas.microsoft.com/office/powerpoint/2010/main" xmlns="" val="401697638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014C0-AE4A-43E3-A0A4-5F54822D015E}" type="datetime1">
              <a:rPr lang="en-US" smtClean="0">
                <a:solidFill>
                  <a:srgbClr val="DBF5F9">
                    <a:shade val="90000"/>
                  </a:srgbClr>
                </a:solidFill>
              </a:rPr>
              <a:pPr/>
              <a:t>11/22/2016</a:t>
            </a:fld>
            <a:endParaRPr lang="en-US">
              <a:solidFill>
                <a:srgbClr val="DBF5F9">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DBF5F9">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621ABC-9E35-46C0-B076-6452FEDA4C3D}" type="slidenum">
              <a:rPr lang="en-US" smtClean="0">
                <a:solidFill>
                  <a:srgbClr val="DBF5F9">
                    <a:shade val="90000"/>
                  </a:srgbClr>
                </a:solidFill>
              </a:rPr>
              <a:pPr/>
              <a:t>‹#›</a:t>
            </a:fld>
            <a:endParaRPr lang="en-US">
              <a:solidFill>
                <a:srgbClr val="DBF5F9">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grpSp>
    </p:spTree>
    <p:extLst>
      <p:ext uri="{BB962C8B-B14F-4D97-AF65-F5344CB8AC3E}">
        <p14:creationId xmlns:p14="http://schemas.microsoft.com/office/powerpoint/2010/main" xmlns="" val="147233265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pp.worldbank.org/~/mediadocuments/Reports/Benchmarking-Public-Procurement-2016.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696200" cy="4572000"/>
          </a:xfrm>
        </p:spPr>
        <p:txBody>
          <a:bodyPr>
            <a:noAutofit/>
          </a:bodyPr>
          <a:lstStyle/>
          <a:p>
            <a:pPr algn="ctr"/>
            <a:r>
              <a:rPr lang="en-US" sz="4800" dirty="0" smtClean="0">
                <a:solidFill>
                  <a:schemeClr val="bg1"/>
                </a:solidFill>
                <a:effectLst/>
              </a:rPr>
              <a:t/>
            </a:r>
            <a:br>
              <a:rPr lang="en-US" sz="4800" dirty="0" smtClean="0">
                <a:solidFill>
                  <a:schemeClr val="bg1"/>
                </a:solidFill>
                <a:effectLst/>
              </a:rPr>
            </a:br>
            <a:r>
              <a:rPr lang="en-US" sz="4800" dirty="0">
                <a:solidFill>
                  <a:schemeClr val="bg1"/>
                </a:solidFill>
                <a:effectLst/>
              </a:rPr>
              <a:t/>
            </a:r>
            <a:br>
              <a:rPr lang="en-US" sz="4800" dirty="0">
                <a:solidFill>
                  <a:schemeClr val="bg1"/>
                </a:solidFill>
                <a:effectLst/>
              </a:rPr>
            </a:br>
            <a:r>
              <a:rPr lang="en-US" sz="4800" dirty="0" smtClean="0">
                <a:solidFill>
                  <a:schemeClr val="bg1"/>
                </a:solidFill>
                <a:effectLst/>
              </a:rPr>
              <a:t/>
            </a:r>
            <a:br>
              <a:rPr lang="en-US" sz="4800" dirty="0" smtClean="0">
                <a:solidFill>
                  <a:schemeClr val="bg1"/>
                </a:solidFill>
                <a:effectLst/>
              </a:rPr>
            </a:br>
            <a:r>
              <a:rPr lang="en-US" sz="4800" dirty="0">
                <a:solidFill>
                  <a:schemeClr val="bg1"/>
                </a:solidFill>
                <a:effectLst/>
              </a:rPr>
              <a:t/>
            </a:r>
            <a:br>
              <a:rPr lang="en-US" sz="4800" dirty="0">
                <a:solidFill>
                  <a:schemeClr val="bg1"/>
                </a:solidFill>
                <a:effectLst/>
              </a:rPr>
            </a:br>
            <a:r>
              <a:rPr lang="en-US" sz="4800" dirty="0" smtClean="0">
                <a:solidFill>
                  <a:schemeClr val="bg1"/>
                </a:solidFill>
                <a:effectLst/>
              </a:rPr>
              <a:t/>
            </a:r>
            <a:br>
              <a:rPr lang="en-US" sz="4800" dirty="0" smtClean="0">
                <a:solidFill>
                  <a:schemeClr val="bg1"/>
                </a:solidFill>
                <a:effectLst/>
              </a:rPr>
            </a:br>
            <a:r>
              <a:rPr lang="en-US" sz="4800" dirty="0">
                <a:solidFill>
                  <a:schemeClr val="bg1"/>
                </a:solidFill>
                <a:effectLst/>
              </a:rPr>
              <a:t/>
            </a:r>
            <a:br>
              <a:rPr lang="en-US" sz="4800" dirty="0">
                <a:solidFill>
                  <a:schemeClr val="bg1"/>
                </a:solidFill>
                <a:effectLst/>
              </a:rPr>
            </a:br>
            <a:r>
              <a:rPr lang="en-US" sz="3600" u="sng" dirty="0" smtClean="0">
                <a:solidFill>
                  <a:schemeClr val="bg1"/>
                </a:solidFill>
                <a:effectLst/>
                <a:latin typeface="+mn-lt"/>
              </a:rPr>
              <a:t>XII Annual Inter- American Network on Government Procurement Conference</a:t>
            </a:r>
            <a:r>
              <a:rPr lang="en-US" sz="3600" u="sng" dirty="0">
                <a:solidFill>
                  <a:schemeClr val="bg1"/>
                </a:solidFill>
                <a:effectLst/>
                <a:latin typeface="+mn-lt"/>
              </a:rPr>
              <a:t/>
            </a:r>
            <a:br>
              <a:rPr lang="en-US" sz="3600" u="sng" dirty="0">
                <a:solidFill>
                  <a:schemeClr val="bg1"/>
                </a:solidFill>
                <a:effectLst/>
                <a:latin typeface="+mn-lt"/>
              </a:rPr>
            </a:br>
            <a:r>
              <a:rPr lang="en-TT" sz="2800" dirty="0" smtClean="0">
                <a:solidFill>
                  <a:schemeClr val="bg1"/>
                </a:solidFill>
                <a:effectLst/>
                <a:latin typeface="+mn-lt"/>
              </a:rPr>
              <a:t/>
            </a:r>
            <a:br>
              <a:rPr lang="en-TT" sz="2800" dirty="0" smtClean="0">
                <a:solidFill>
                  <a:schemeClr val="bg1"/>
                </a:solidFill>
                <a:effectLst/>
                <a:latin typeface="+mn-lt"/>
              </a:rPr>
            </a:br>
            <a:r>
              <a:rPr lang="en-TT" sz="2800" dirty="0" smtClean="0">
                <a:solidFill>
                  <a:schemeClr val="tx2">
                    <a:lumMod val="10000"/>
                  </a:schemeClr>
                </a:solidFill>
                <a:effectLst/>
                <a:latin typeface="+mn-lt"/>
              </a:rPr>
              <a:t>November 29 – 30, 2016</a:t>
            </a:r>
            <a:br>
              <a:rPr lang="en-TT" sz="2800" dirty="0" smtClean="0">
                <a:solidFill>
                  <a:schemeClr val="tx2">
                    <a:lumMod val="10000"/>
                  </a:schemeClr>
                </a:solidFill>
                <a:effectLst/>
                <a:latin typeface="+mn-lt"/>
              </a:rPr>
            </a:br>
            <a:r>
              <a:rPr lang="en-TT" sz="2800" dirty="0" smtClean="0">
                <a:solidFill>
                  <a:schemeClr val="tx2">
                    <a:lumMod val="10000"/>
                  </a:schemeClr>
                </a:solidFill>
                <a:effectLst/>
                <a:latin typeface="+mn-lt"/>
              </a:rPr>
              <a:t>Montego Bay Convention Centre</a:t>
            </a:r>
            <a:br>
              <a:rPr lang="en-TT" sz="2800" dirty="0" smtClean="0">
                <a:solidFill>
                  <a:schemeClr val="tx2">
                    <a:lumMod val="10000"/>
                  </a:schemeClr>
                </a:solidFill>
                <a:effectLst/>
                <a:latin typeface="+mn-lt"/>
              </a:rPr>
            </a:br>
            <a:r>
              <a:rPr lang="en-TT" sz="2800" dirty="0">
                <a:solidFill>
                  <a:schemeClr val="tx2">
                    <a:lumMod val="10000"/>
                  </a:schemeClr>
                </a:solidFill>
                <a:effectLst/>
                <a:latin typeface="+mn-lt"/>
              </a:rPr>
              <a:t/>
            </a:r>
            <a:br>
              <a:rPr lang="en-TT" sz="2800" dirty="0">
                <a:solidFill>
                  <a:schemeClr val="tx2">
                    <a:lumMod val="10000"/>
                  </a:schemeClr>
                </a:solidFill>
                <a:effectLst/>
                <a:latin typeface="+mn-lt"/>
              </a:rPr>
            </a:br>
            <a:r>
              <a:rPr lang="en-TT" sz="2800" dirty="0" smtClean="0">
                <a:solidFill>
                  <a:schemeClr val="tx2">
                    <a:lumMod val="10000"/>
                  </a:schemeClr>
                </a:solidFill>
                <a:effectLst/>
                <a:latin typeface="+mn-lt"/>
              </a:rPr>
              <a:t>“Public Procurement Governance Systems:  Establishing Its Rationale and Looking at what is at Stake?” </a:t>
            </a:r>
            <a:br>
              <a:rPr lang="en-TT" sz="2800" dirty="0" smtClean="0">
                <a:solidFill>
                  <a:schemeClr val="tx2">
                    <a:lumMod val="10000"/>
                  </a:schemeClr>
                </a:solidFill>
                <a:effectLst/>
                <a:latin typeface="+mn-lt"/>
              </a:rPr>
            </a:br>
            <a:r>
              <a:rPr lang="en-TT" sz="2800" dirty="0">
                <a:solidFill>
                  <a:schemeClr val="tx2">
                    <a:lumMod val="10000"/>
                  </a:schemeClr>
                </a:solidFill>
                <a:effectLst/>
                <a:latin typeface="+mn-lt"/>
              </a:rPr>
              <a:t/>
            </a:r>
            <a:br>
              <a:rPr lang="en-TT" sz="2800" dirty="0">
                <a:solidFill>
                  <a:schemeClr val="tx2">
                    <a:lumMod val="10000"/>
                  </a:schemeClr>
                </a:solidFill>
                <a:effectLst/>
                <a:latin typeface="+mn-lt"/>
              </a:rPr>
            </a:br>
            <a:r>
              <a:rPr lang="en-TT" sz="2800" dirty="0" smtClean="0">
                <a:solidFill>
                  <a:schemeClr val="tx2">
                    <a:lumMod val="10000"/>
                  </a:schemeClr>
                </a:solidFill>
                <a:effectLst/>
                <a:latin typeface="+mn-lt"/>
              </a:rPr>
              <a:t>Presenter: Dirk Harrison, Contractor General, Jamaica </a:t>
            </a:r>
            <a:r>
              <a:rPr lang="en-US" sz="2800" dirty="0">
                <a:effectLst/>
                <a:latin typeface="+mn-lt"/>
              </a:rPr>
              <a:t/>
            </a:r>
            <a:br>
              <a:rPr lang="en-US" sz="2800" dirty="0">
                <a:effectLst/>
                <a:latin typeface="+mn-lt"/>
              </a:rPr>
            </a:br>
            <a:r>
              <a:rPr lang="en-TT" sz="2800" dirty="0">
                <a:effectLst/>
              </a:rPr>
              <a:t> </a:t>
            </a:r>
            <a:endParaRPr lang="en-US" sz="2800" dirty="0"/>
          </a:p>
        </p:txBody>
      </p:sp>
      <p:sp>
        <p:nvSpPr>
          <p:cNvPr id="3" name="Subtitle 2"/>
          <p:cNvSpPr>
            <a:spLocks noGrp="1"/>
          </p:cNvSpPr>
          <p:nvPr>
            <p:ph type="subTitle" idx="1"/>
          </p:nvPr>
        </p:nvSpPr>
        <p:spPr>
          <a:xfrm>
            <a:off x="4852149" y="5715000"/>
            <a:ext cx="3511296" cy="731996"/>
          </a:xfrm>
        </p:spPr>
        <p:txBody>
          <a:bodyPr>
            <a:noAutofit/>
          </a:bodyPr>
          <a:lstStyle/>
          <a:p>
            <a:r>
              <a:rPr lang="en-US" sz="1600" dirty="0"/>
              <a:t/>
            </a:r>
            <a:br>
              <a:rPr lang="en-US" sz="1600" dirty="0"/>
            </a:br>
            <a:endParaRPr lang="en-US" sz="1600" dirty="0"/>
          </a:p>
        </p:txBody>
      </p:sp>
      <p:sp>
        <p:nvSpPr>
          <p:cNvPr id="4" name="Slide Number Placeholder 3"/>
          <p:cNvSpPr>
            <a:spLocks noGrp="1"/>
          </p:cNvSpPr>
          <p:nvPr>
            <p:ph type="sldNum" sz="quarter" idx="12"/>
          </p:nvPr>
        </p:nvSpPr>
        <p:spPr>
          <a:xfrm>
            <a:off x="7886700" y="6372946"/>
            <a:ext cx="838200" cy="331932"/>
          </a:xfrm>
        </p:spPr>
        <p:txBody>
          <a:bodyPr/>
          <a:lstStyle/>
          <a:p>
            <a:fld id="{9B621ABC-9E35-46C0-B076-6452FEDA4C3D}" type="slidenum">
              <a:rPr lang="en-US" sz="1400" smtClean="0"/>
              <a:pPr/>
              <a:t>1</a:t>
            </a:fld>
            <a:endParaRPr lang="en-US" sz="1400" dirty="0"/>
          </a:p>
        </p:txBody>
      </p:sp>
    </p:spTree>
    <p:extLst>
      <p:ext uri="{BB962C8B-B14F-4D97-AF65-F5344CB8AC3E}">
        <p14:creationId xmlns:p14="http://schemas.microsoft.com/office/powerpoint/2010/main" xmlns="" val="797936908"/>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a:bodyPr>
          <a:lstStyle/>
          <a:p>
            <a:pPr algn="ctr"/>
            <a:r>
              <a:rPr lang="en-US" sz="4000" dirty="0">
                <a:latin typeface="+mn-lt"/>
              </a:rPr>
              <a:t>Public Procurement Governance Rationale (Continued)</a:t>
            </a:r>
          </a:p>
        </p:txBody>
      </p:sp>
      <p:sp>
        <p:nvSpPr>
          <p:cNvPr id="3" name="Content Placeholder 2"/>
          <p:cNvSpPr>
            <a:spLocks noGrp="1"/>
          </p:cNvSpPr>
          <p:nvPr>
            <p:ph idx="1"/>
          </p:nvPr>
        </p:nvSpPr>
        <p:spPr>
          <a:xfrm>
            <a:off x="457200" y="2362200"/>
            <a:ext cx="8229600" cy="3962400"/>
          </a:xfrm>
        </p:spPr>
        <p:txBody>
          <a:bodyPr>
            <a:normAutofit fontScale="92500"/>
          </a:bodyPr>
          <a:lstStyle/>
          <a:p>
            <a:pPr algn="just"/>
            <a:r>
              <a:rPr lang="en-US" dirty="0" smtClean="0"/>
              <a:t>Given this level of government spending, it is evident that public procurement is in fact a </a:t>
            </a:r>
            <a:r>
              <a:rPr lang="en-US" dirty="0"/>
              <a:t>key variable in determining development </a:t>
            </a:r>
            <a:r>
              <a:rPr lang="en-US" dirty="0" smtClean="0"/>
              <a:t>outcomes in all areas of public governance. </a:t>
            </a:r>
            <a:r>
              <a:rPr lang="en-US" u="sng" dirty="0" smtClean="0"/>
              <a:t>PUBLIC PROCUREMENT IS SERIOUS BUSINESS</a:t>
            </a:r>
            <a:r>
              <a:rPr lang="en-US" dirty="0" smtClean="0"/>
              <a:t>.  </a:t>
            </a:r>
          </a:p>
          <a:p>
            <a:pPr algn="just"/>
            <a:endParaRPr lang="en-US" dirty="0"/>
          </a:p>
          <a:p>
            <a:pPr algn="just"/>
            <a:r>
              <a:rPr lang="en-US" dirty="0" smtClean="0"/>
              <a:t>As a result, the World Bank states that when public procurement is carried </a:t>
            </a:r>
            <a:r>
              <a:rPr lang="en-US" dirty="0"/>
              <a:t>out in an efficient and transparent manner, it can play a strategic role in delivering more effective public </a:t>
            </a:r>
            <a:r>
              <a:rPr lang="en-US" dirty="0" smtClean="0"/>
              <a:t>services</a:t>
            </a:r>
            <a:r>
              <a:rPr lang="en-US" dirty="0"/>
              <a:t> </a:t>
            </a:r>
            <a:r>
              <a:rPr lang="en-US" dirty="0" smtClean="0"/>
              <a:t>(World Bank, 2016).</a:t>
            </a:r>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10</a:t>
            </a:fld>
            <a:endParaRPr lang="en-US"/>
          </a:p>
        </p:txBody>
      </p:sp>
    </p:spTree>
    <p:extLst>
      <p:ext uri="{BB962C8B-B14F-4D97-AF65-F5344CB8AC3E}">
        <p14:creationId xmlns:p14="http://schemas.microsoft.com/office/powerpoint/2010/main" xmlns="" val="3171325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rmAutofit/>
          </a:bodyPr>
          <a:lstStyle/>
          <a:p>
            <a:pPr algn="ctr"/>
            <a:r>
              <a:rPr lang="en-US" sz="4000" dirty="0">
                <a:latin typeface="+mn-lt"/>
              </a:rPr>
              <a:t>Public Procurement Governance Rationale (Continued)</a:t>
            </a:r>
          </a:p>
        </p:txBody>
      </p:sp>
      <p:sp>
        <p:nvSpPr>
          <p:cNvPr id="3" name="Content Placeholder 2"/>
          <p:cNvSpPr>
            <a:spLocks noGrp="1"/>
          </p:cNvSpPr>
          <p:nvPr>
            <p:ph idx="1"/>
          </p:nvPr>
        </p:nvSpPr>
        <p:spPr>
          <a:xfrm>
            <a:off x="381000" y="2438400"/>
            <a:ext cx="8229600" cy="3855720"/>
          </a:xfrm>
        </p:spPr>
        <p:txBody>
          <a:bodyPr>
            <a:normAutofit fontScale="92500"/>
          </a:bodyPr>
          <a:lstStyle/>
          <a:p>
            <a:endParaRPr lang="en-US" dirty="0" smtClean="0"/>
          </a:p>
          <a:p>
            <a:pPr algn="just"/>
            <a:r>
              <a:rPr lang="en-US" dirty="0" smtClean="0"/>
              <a:t>Public procurement when carried out in an efficient manner is no doubt the most effective governmental operational and strategic policy option to achieve fiscal and monetary policy sustainability. </a:t>
            </a:r>
          </a:p>
          <a:p>
            <a:pPr algn="just"/>
            <a:endParaRPr lang="en-US" dirty="0"/>
          </a:p>
          <a:p>
            <a:pPr algn="just"/>
            <a:r>
              <a:rPr lang="en-US" dirty="0" smtClean="0"/>
              <a:t>On the contrary, if public procurement is not carried out in an equitable manner, the results may well be:  economic, social, environmental and political instabilities.  </a:t>
            </a:r>
          </a:p>
          <a:p>
            <a:pPr marL="0" indent="0" algn="just">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11</a:t>
            </a:fld>
            <a:endParaRPr lang="en-US"/>
          </a:p>
        </p:txBody>
      </p:sp>
    </p:spTree>
    <p:extLst>
      <p:ext uri="{BB962C8B-B14F-4D97-AF65-F5344CB8AC3E}">
        <p14:creationId xmlns:p14="http://schemas.microsoft.com/office/powerpoint/2010/main" xmlns="" val="134436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a:bodyPr>
          <a:lstStyle/>
          <a:p>
            <a:pPr algn="ctr"/>
            <a:r>
              <a:rPr lang="en-US" sz="4000" dirty="0">
                <a:latin typeface="+mn-lt"/>
              </a:rPr>
              <a:t>Public Procurement Governance Rationale (Continued)</a:t>
            </a:r>
          </a:p>
        </p:txBody>
      </p:sp>
      <p:sp>
        <p:nvSpPr>
          <p:cNvPr id="3" name="Content Placeholder 2"/>
          <p:cNvSpPr>
            <a:spLocks noGrp="1"/>
          </p:cNvSpPr>
          <p:nvPr>
            <p:ph idx="1"/>
          </p:nvPr>
        </p:nvSpPr>
        <p:spPr>
          <a:xfrm>
            <a:off x="457200" y="2286000"/>
            <a:ext cx="8229600" cy="4038600"/>
          </a:xfrm>
        </p:spPr>
        <p:txBody>
          <a:bodyPr>
            <a:normAutofit fontScale="92500" lnSpcReduction="10000"/>
          </a:bodyPr>
          <a:lstStyle/>
          <a:p>
            <a:pPr algn="just"/>
            <a:r>
              <a:rPr lang="en-US" dirty="0" smtClean="0"/>
              <a:t>Efficient public procurement also act as  a powerful tool for development with profoundly positive repercussions for both good governance and more rapid and inclusive growth (World Bank, 2016).</a:t>
            </a:r>
          </a:p>
          <a:p>
            <a:pPr algn="just"/>
            <a:endParaRPr lang="en-US" dirty="0"/>
          </a:p>
          <a:p>
            <a:pPr algn="just"/>
            <a:r>
              <a:rPr lang="en-US" dirty="0" smtClean="0"/>
              <a:t>With regard to Jamaica’s public  procurement  governance system,  the Office of the Contractor (OCG) plays a very integral role in the monitoring of government contracts and the conduct of investigations in instances where irregularities have either been committed or alleged to have been committed.   </a:t>
            </a:r>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12</a:t>
            </a:fld>
            <a:endParaRPr lang="en-US"/>
          </a:p>
        </p:txBody>
      </p:sp>
    </p:spTree>
    <p:extLst>
      <p:ext uri="{BB962C8B-B14F-4D97-AF65-F5344CB8AC3E}">
        <p14:creationId xmlns:p14="http://schemas.microsoft.com/office/powerpoint/2010/main" xmlns="" val="2163488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Changes coming</a:t>
            </a:r>
            <a:endParaRPr lang="en-US" sz="4000" dirty="0">
              <a:latin typeface="+mn-lt"/>
            </a:endParaRPr>
          </a:p>
        </p:txBody>
      </p:sp>
      <p:sp>
        <p:nvSpPr>
          <p:cNvPr id="3" name="Content Placeholder 2"/>
          <p:cNvSpPr>
            <a:spLocks noGrp="1"/>
          </p:cNvSpPr>
          <p:nvPr>
            <p:ph idx="1"/>
          </p:nvPr>
        </p:nvSpPr>
        <p:spPr/>
        <p:txBody>
          <a:bodyPr/>
          <a:lstStyle/>
          <a:p>
            <a:r>
              <a:rPr lang="en-US" dirty="0"/>
              <a:t>Plans  to separate the National Contracts Commission </a:t>
            </a:r>
            <a:r>
              <a:rPr lang="en-US" dirty="0" smtClean="0"/>
              <a:t>(NCC) from </a:t>
            </a:r>
            <a:r>
              <a:rPr lang="en-US" dirty="0"/>
              <a:t>the operational ambit of the OCG are also said to be well advanced.</a:t>
            </a:r>
          </a:p>
          <a:p>
            <a:endParaRPr lang="en-US" dirty="0"/>
          </a:p>
          <a:p>
            <a:pPr algn="just"/>
            <a:r>
              <a:rPr lang="en-US" dirty="0"/>
              <a:t>In </a:t>
            </a:r>
            <a:r>
              <a:rPr lang="en-US" dirty="0" smtClean="0"/>
              <a:t>respect to the proposed legislative changes to the OCG Act, there are many uncertainties relating to the specific operational and management model which will be adopted. This reality underscores the need for greater collaboration with all stakeholders in the public governance system.  </a:t>
            </a:r>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13</a:t>
            </a:fld>
            <a:endParaRPr lang="en-US"/>
          </a:p>
        </p:txBody>
      </p:sp>
    </p:spTree>
    <p:extLst>
      <p:ext uri="{BB962C8B-B14F-4D97-AF65-F5344CB8AC3E}">
        <p14:creationId xmlns:p14="http://schemas.microsoft.com/office/powerpoint/2010/main" xmlns="" val="333133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In terms of Jamaica’s public procurement legislative  framework, The Contractor General Act is the principal Legislation, which governs the procurement administration of  government contracts.</a:t>
            </a:r>
          </a:p>
          <a:p>
            <a:pPr algn="just"/>
            <a:endParaRPr lang="en-US" dirty="0"/>
          </a:p>
          <a:p>
            <a:pPr algn="just"/>
            <a:r>
              <a:rPr lang="en-US" dirty="0" smtClean="0"/>
              <a:t>However, Parliamentary deliberations are being advanced to facilitate changes to the referenced Act in order to facilitate a single anti-corruption agency. As a signatory to The </a:t>
            </a:r>
            <a:r>
              <a:rPr lang="en-US" dirty="0"/>
              <a:t>United Nations Convention Against </a:t>
            </a:r>
            <a:r>
              <a:rPr lang="en-US" dirty="0" smtClean="0"/>
              <a:t>Corruption, Jamaica is obliged to uphold the principles thereof, and in this regard, it is necessary for us to be reminted of the legislative and policy advise given in Article (9) of the UNCAC: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14</a:t>
            </a:fld>
            <a:endParaRPr lang="en-US"/>
          </a:p>
        </p:txBody>
      </p:sp>
    </p:spTree>
    <p:extLst>
      <p:ext uri="{BB962C8B-B14F-4D97-AF65-F5344CB8AC3E}">
        <p14:creationId xmlns:p14="http://schemas.microsoft.com/office/powerpoint/2010/main" xmlns="" val="2418187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219200"/>
          </a:xfrm>
        </p:spPr>
        <p:txBody>
          <a:bodyPr>
            <a:noAutofit/>
          </a:bodyPr>
          <a:lstStyle/>
          <a:p>
            <a:pPr algn="ctr"/>
            <a:r>
              <a:rPr lang="en-US" sz="4000" dirty="0" smtClean="0">
                <a:latin typeface="+mn-lt"/>
              </a:rPr>
              <a:t>UNCAC -  </a:t>
            </a:r>
            <a:r>
              <a:rPr lang="en-US" sz="4000" dirty="0">
                <a:latin typeface="+mn-lt"/>
              </a:rPr>
              <a:t>Article 9: Public Procurement and Management of Public Finances </a:t>
            </a:r>
          </a:p>
        </p:txBody>
      </p:sp>
      <p:sp>
        <p:nvSpPr>
          <p:cNvPr id="3" name="Content Placeholder 2"/>
          <p:cNvSpPr>
            <a:spLocks noGrp="1"/>
          </p:cNvSpPr>
          <p:nvPr>
            <p:ph idx="1"/>
          </p:nvPr>
        </p:nvSpPr>
        <p:spPr>
          <a:xfrm>
            <a:off x="457200" y="2667000"/>
            <a:ext cx="8229600" cy="3657600"/>
          </a:xfrm>
        </p:spPr>
        <p:txBody>
          <a:bodyPr>
            <a:normAutofit fontScale="85000" lnSpcReduction="10000"/>
          </a:bodyPr>
          <a:lstStyle/>
          <a:p>
            <a:pPr algn="just"/>
            <a:r>
              <a:rPr lang="en-US" dirty="0"/>
              <a:t>Each State Party shall, in accordance with the fundamental principles of its legal system, take the necessary steps to establish appropriate systems of procurement, based on transparency, competition and objective criteria in decision-making, that are effective, inter alia, in preventing corruption (UNCAC, Article 9).</a:t>
            </a:r>
          </a:p>
          <a:p>
            <a:endParaRPr lang="en-US" dirty="0"/>
          </a:p>
          <a:p>
            <a:pPr algn="just"/>
            <a:r>
              <a:rPr lang="en-US" dirty="0"/>
              <a:t> Article 9 (d) admonishes  us to  ensure  “An effective system of domestic review, including an effective system of appeal, to ensure legal recourse and remedies in the event that the rules or procedures  … established are not followed.”</a:t>
            </a:r>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15</a:t>
            </a:fld>
            <a:endParaRPr lang="en-US">
              <a:solidFill>
                <a:srgbClr val="DBF5F9">
                  <a:shade val="90000"/>
                </a:srgbClr>
              </a:solidFill>
            </a:endParaRPr>
          </a:p>
        </p:txBody>
      </p:sp>
    </p:spTree>
    <p:extLst>
      <p:ext uri="{BB962C8B-B14F-4D97-AF65-F5344CB8AC3E}">
        <p14:creationId xmlns:p14="http://schemas.microsoft.com/office/powerpoint/2010/main" xmlns="" val="3968924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normAutofit/>
          </a:bodyPr>
          <a:lstStyle/>
          <a:p>
            <a:pPr algn="ctr"/>
            <a:r>
              <a:rPr lang="en-US" sz="4000" dirty="0">
                <a:latin typeface="+mn-lt"/>
              </a:rPr>
              <a:t>Public Procurement Governance Rationale </a:t>
            </a:r>
            <a:r>
              <a:rPr lang="en-US" sz="4000" dirty="0" smtClean="0">
                <a:latin typeface="+mn-lt"/>
              </a:rPr>
              <a:t>(continued)</a:t>
            </a:r>
            <a:endParaRPr lang="en-US" sz="4000" dirty="0">
              <a:latin typeface="+mn-lt"/>
            </a:endParaRPr>
          </a:p>
        </p:txBody>
      </p:sp>
      <p:sp>
        <p:nvSpPr>
          <p:cNvPr id="3" name="Content Placeholder 2"/>
          <p:cNvSpPr>
            <a:spLocks noGrp="1"/>
          </p:cNvSpPr>
          <p:nvPr>
            <p:ph idx="1"/>
          </p:nvPr>
        </p:nvSpPr>
        <p:spPr>
          <a:xfrm>
            <a:off x="457200" y="2362200"/>
            <a:ext cx="8229600" cy="3962400"/>
          </a:xfrm>
        </p:spPr>
        <p:txBody>
          <a:bodyPr>
            <a:normAutofit fontScale="92500"/>
          </a:bodyPr>
          <a:lstStyle/>
          <a:p>
            <a:pPr algn="just"/>
            <a:r>
              <a:rPr lang="en-US" dirty="0" smtClean="0"/>
              <a:t>There is in fact a intricate link between public procurement and a country’s social, economic, political and environmental well-being. </a:t>
            </a:r>
            <a:endParaRPr lang="en-US" dirty="0"/>
          </a:p>
          <a:p>
            <a:pPr algn="just"/>
            <a:endParaRPr lang="en-US" dirty="0" smtClean="0"/>
          </a:p>
          <a:p>
            <a:pPr algn="just"/>
            <a:r>
              <a:rPr lang="en-US" dirty="0" smtClean="0"/>
              <a:t>Hence, the public procurement system must be governed by integrity, transparency, competition, accountability and value for money in all areas of public financial management.  This  emphasizes the need for continuous anti-corruption risk  assessment in order to ensure  that adverse risks are identified and addressed.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16</a:t>
            </a:fld>
            <a:endParaRPr lang="en-US"/>
          </a:p>
        </p:txBody>
      </p:sp>
    </p:spTree>
    <p:extLst>
      <p:ext uri="{BB962C8B-B14F-4D97-AF65-F5344CB8AC3E}">
        <p14:creationId xmlns:p14="http://schemas.microsoft.com/office/powerpoint/2010/main" xmlns="" val="1870085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981200"/>
          </a:xfrm>
        </p:spPr>
        <p:txBody>
          <a:bodyPr>
            <a:normAutofit/>
          </a:bodyPr>
          <a:lstStyle/>
          <a:p>
            <a:pPr algn="ctr"/>
            <a:r>
              <a:rPr lang="en-US" sz="4000" dirty="0" smtClean="0">
                <a:latin typeface="+mn-lt"/>
              </a:rPr>
              <a:t>Underscoring the  Importance of Transparency </a:t>
            </a:r>
            <a:r>
              <a:rPr lang="en-US" sz="4000" dirty="0">
                <a:latin typeface="+mn-lt"/>
              </a:rPr>
              <a:t>&amp;</a:t>
            </a:r>
            <a:r>
              <a:rPr lang="en-US" sz="4000" dirty="0" smtClean="0">
                <a:latin typeface="+mn-lt"/>
              </a:rPr>
              <a:t> Accountability in PP Systems</a:t>
            </a:r>
            <a:endParaRPr lang="en-US" sz="4000" dirty="0">
              <a:latin typeface="+mn-lt"/>
            </a:endParaRPr>
          </a:p>
        </p:txBody>
      </p:sp>
      <p:sp>
        <p:nvSpPr>
          <p:cNvPr id="3" name="Content Placeholder 2"/>
          <p:cNvSpPr>
            <a:spLocks noGrp="1"/>
          </p:cNvSpPr>
          <p:nvPr>
            <p:ph idx="1"/>
          </p:nvPr>
        </p:nvSpPr>
        <p:spPr>
          <a:xfrm>
            <a:off x="457200" y="3048000"/>
            <a:ext cx="8229600" cy="3276600"/>
          </a:xfrm>
        </p:spPr>
        <p:txBody>
          <a:bodyPr>
            <a:normAutofit fontScale="92500"/>
          </a:bodyPr>
          <a:lstStyle/>
          <a:p>
            <a:pPr marL="0" indent="0" algn="just">
              <a:buNone/>
            </a:pPr>
            <a:endParaRPr lang="en-US" dirty="0"/>
          </a:p>
          <a:p>
            <a:pPr algn="just"/>
            <a:r>
              <a:rPr lang="en-US" dirty="0" smtClean="0"/>
              <a:t>As earlier indicated, and acknowledged by the World Bank, the public procurement market is massive. This reality presents numerous challenges and opportunities for government  actors and other stakeholders.</a:t>
            </a:r>
          </a:p>
          <a:p>
            <a:pPr algn="just"/>
            <a:endParaRPr lang="en-US" dirty="0" smtClean="0"/>
          </a:p>
          <a:p>
            <a:pPr algn="just"/>
            <a:r>
              <a:rPr lang="en-US" dirty="0" smtClean="0"/>
              <a:t>On the adverse side of this reality, is the increasing risk of the perpetuation of acts of corruption and irregularities.</a:t>
            </a:r>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17</a:t>
            </a:fld>
            <a:endParaRPr lang="en-US"/>
          </a:p>
        </p:txBody>
      </p:sp>
    </p:spTree>
    <p:extLst>
      <p:ext uri="{BB962C8B-B14F-4D97-AF65-F5344CB8AC3E}">
        <p14:creationId xmlns:p14="http://schemas.microsoft.com/office/powerpoint/2010/main" xmlns="" val="1242181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rmAutofit/>
          </a:bodyPr>
          <a:lstStyle/>
          <a:p>
            <a:pPr algn="ctr"/>
            <a:r>
              <a:rPr lang="en-US" sz="4000" dirty="0">
                <a:latin typeface="+mn-lt"/>
              </a:rPr>
              <a:t>Transparency </a:t>
            </a:r>
            <a:r>
              <a:rPr lang="en-US" sz="4000" dirty="0" smtClean="0">
                <a:latin typeface="+mn-lt"/>
              </a:rPr>
              <a:t>&amp; Public Procurement Systems</a:t>
            </a:r>
            <a:endParaRPr lang="en-US" sz="4000" dirty="0">
              <a:latin typeface="+mn-lt"/>
            </a:endParaRPr>
          </a:p>
        </p:txBody>
      </p:sp>
      <p:sp>
        <p:nvSpPr>
          <p:cNvPr id="3" name="Content Placeholder 2"/>
          <p:cNvSpPr>
            <a:spLocks noGrp="1"/>
          </p:cNvSpPr>
          <p:nvPr>
            <p:ph idx="1"/>
          </p:nvPr>
        </p:nvSpPr>
        <p:spPr/>
        <p:txBody>
          <a:bodyPr>
            <a:normAutofit fontScale="92500" lnSpcReduction="10000"/>
          </a:bodyPr>
          <a:lstStyle/>
          <a:p>
            <a:pPr algn="just"/>
            <a:endParaRPr lang="en-US" dirty="0" smtClean="0"/>
          </a:p>
          <a:p>
            <a:pPr algn="just"/>
            <a:r>
              <a:rPr lang="en-US" dirty="0" smtClean="0"/>
              <a:t>It is also necessary at this jucture, to further highlight  the  importance of transparency and accountability in the public procurement process. These elements are key fundamentals of an efficient public procurement governance.  </a:t>
            </a:r>
            <a:endParaRPr lang="en-US" dirty="0"/>
          </a:p>
          <a:p>
            <a:pPr algn="just"/>
            <a:endParaRPr lang="en-US" dirty="0" smtClean="0"/>
          </a:p>
          <a:p>
            <a:pPr algn="just"/>
            <a:r>
              <a:rPr lang="en-US" dirty="0" smtClean="0"/>
              <a:t>Therefore, </a:t>
            </a:r>
            <a:r>
              <a:rPr lang="en-US" dirty="0"/>
              <a:t>a</a:t>
            </a:r>
            <a:r>
              <a:rPr lang="en-US" dirty="0" smtClean="0"/>
              <a:t>s far as, is administratively and legislatively possible, public </a:t>
            </a:r>
            <a:r>
              <a:rPr lang="en-US" dirty="0"/>
              <a:t>procurement should to the greatest extent </a:t>
            </a:r>
            <a:r>
              <a:rPr lang="en-US" dirty="0" smtClean="0"/>
              <a:t>be transparent </a:t>
            </a:r>
            <a:r>
              <a:rPr lang="en-US" dirty="0"/>
              <a:t>in its practices, processes, policies and relationships </a:t>
            </a:r>
            <a:r>
              <a:rPr lang="en-US" dirty="0" smtClean="0"/>
              <a:t>with all </a:t>
            </a:r>
            <a:r>
              <a:rPr lang="en-US" dirty="0"/>
              <a:t>stakeholders, while ensuring protection of confidential </a:t>
            </a:r>
            <a:r>
              <a:rPr lang="en-US" dirty="0" smtClean="0"/>
              <a:t>information.</a:t>
            </a:r>
          </a:p>
          <a:p>
            <a:pPr algn="just"/>
            <a:endParaRPr lang="en-US" dirty="0"/>
          </a:p>
          <a:p>
            <a:pPr algn="just"/>
            <a:endParaRPr lang="en-US" dirty="0" smtClean="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18</a:t>
            </a:fld>
            <a:endParaRPr lang="en-US"/>
          </a:p>
        </p:txBody>
      </p:sp>
    </p:spTree>
    <p:extLst>
      <p:ext uri="{BB962C8B-B14F-4D97-AF65-F5344CB8AC3E}">
        <p14:creationId xmlns:p14="http://schemas.microsoft.com/office/powerpoint/2010/main" xmlns="" val="1537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 realization of </a:t>
            </a:r>
            <a:r>
              <a:rPr lang="en-US" dirty="0"/>
              <a:t>the size and scope of government spending </a:t>
            </a:r>
            <a:r>
              <a:rPr lang="en-US" dirty="0" smtClean="0"/>
              <a:t>activity, </a:t>
            </a:r>
            <a:r>
              <a:rPr lang="en-US" dirty="0"/>
              <a:t>it is critical that all stakeholders have confidence in the public procurement process and this can only be attained via transparent processes (Adapted from NIGP. (2010). Transparency in </a:t>
            </a:r>
            <a:r>
              <a:rPr lang="en-US" dirty="0" smtClean="0"/>
              <a:t>Government </a:t>
            </a:r>
            <a:r>
              <a:rPr lang="en-US" dirty="0"/>
              <a:t>procurement. Herndon, VA: NIGP</a:t>
            </a:r>
            <a:r>
              <a:rPr lang="en-US" dirty="0" smtClean="0"/>
              <a:t>)</a:t>
            </a:r>
          </a:p>
          <a:p>
            <a:pPr algn="just"/>
            <a:endParaRPr lang="en-US" dirty="0"/>
          </a:p>
          <a:p>
            <a:pPr algn="just"/>
            <a:r>
              <a:rPr lang="en-US" dirty="0"/>
              <a:t>Transparency and accountability in public procurement is also an effective tool that has the potential to gain the trust and confidence  of citizens. </a:t>
            </a:r>
          </a:p>
          <a:p>
            <a:pPr algn="just"/>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19</a:t>
            </a:fld>
            <a:endParaRPr lang="en-US"/>
          </a:p>
        </p:txBody>
      </p:sp>
    </p:spTree>
    <p:extLst>
      <p:ext uri="{BB962C8B-B14F-4D97-AF65-F5344CB8AC3E}">
        <p14:creationId xmlns:p14="http://schemas.microsoft.com/office/powerpoint/2010/main" xmlns="" val="113455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image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5334000"/>
            <a:ext cx="1238250" cy="1171575"/>
          </a:xfrm>
          <a:prstGeom prst="rect">
            <a:avLst/>
          </a:prstGeom>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xmlns="" val="0"/>
              </a:ext>
            </a:extLst>
          </a:blip>
          <a:stretch>
            <a:fillRect/>
          </a:stretch>
        </p:blipFill>
        <p:spPr>
          <a:xfrm>
            <a:off x="2133600" y="762000"/>
            <a:ext cx="5472113" cy="5472113"/>
          </a:xfrm>
        </p:spPr>
      </p:pic>
      <p:sp>
        <p:nvSpPr>
          <p:cNvPr id="2" name="Slide Number Placeholder 1"/>
          <p:cNvSpPr>
            <a:spLocks noGrp="1"/>
          </p:cNvSpPr>
          <p:nvPr>
            <p:ph type="sldNum" sz="quarter" idx="12"/>
          </p:nvPr>
        </p:nvSpPr>
        <p:spPr/>
        <p:txBody>
          <a:bodyPr/>
          <a:lstStyle/>
          <a:p>
            <a:fld id="{9B621ABC-9E35-46C0-B076-6452FEDA4C3D}" type="slidenum">
              <a:rPr lang="en-US" smtClean="0">
                <a:solidFill>
                  <a:srgbClr val="DBF5F9">
                    <a:shade val="90000"/>
                  </a:srgbClr>
                </a:solidFill>
              </a:rPr>
              <a:pPr/>
              <a:t>2</a:t>
            </a:fld>
            <a:endParaRPr lang="en-US">
              <a:solidFill>
                <a:srgbClr val="DBF5F9">
                  <a:shade val="90000"/>
                </a:srgbClr>
              </a:solidFill>
            </a:endParaRPr>
          </a:p>
        </p:txBody>
      </p:sp>
      <p:pic>
        <p:nvPicPr>
          <p:cNvPr id="5" name="Picture 2" descr="C:\Users\mbarrett\AppData\Local\Microsoft\Windows\INetCache\Content.Outlook\DO8MKGB1\ocg_twitter.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53200" y="5728106"/>
            <a:ext cx="2552700" cy="6114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193003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19200"/>
          </a:xfrm>
        </p:spPr>
        <p:txBody>
          <a:bodyPr>
            <a:noAutofit/>
          </a:bodyPr>
          <a:lstStyle/>
          <a:p>
            <a:pPr algn="ctr"/>
            <a:r>
              <a:rPr lang="en-US" sz="4000" dirty="0">
                <a:latin typeface="+mn-lt"/>
              </a:rPr>
              <a:t>Transparency </a:t>
            </a:r>
            <a:r>
              <a:rPr lang="en-US" sz="4000" dirty="0" smtClean="0">
                <a:latin typeface="+mn-lt"/>
              </a:rPr>
              <a:t>and PP Systems (continued)</a:t>
            </a:r>
            <a:endParaRPr lang="en-US" sz="4000" dirty="0">
              <a:latin typeface="+mn-lt"/>
            </a:endParaRPr>
          </a:p>
        </p:txBody>
      </p:sp>
      <p:sp>
        <p:nvSpPr>
          <p:cNvPr id="3" name="Content Placeholder 2"/>
          <p:cNvSpPr>
            <a:spLocks noGrp="1"/>
          </p:cNvSpPr>
          <p:nvPr>
            <p:ph idx="1"/>
          </p:nvPr>
        </p:nvSpPr>
        <p:spPr>
          <a:xfrm>
            <a:off x="457200" y="2209800"/>
            <a:ext cx="8229600" cy="4419600"/>
          </a:xfrm>
        </p:spPr>
        <p:txBody>
          <a:bodyPr>
            <a:normAutofit fontScale="77500" lnSpcReduction="20000"/>
          </a:bodyPr>
          <a:lstStyle/>
          <a:p>
            <a:pPr algn="just"/>
            <a:endParaRPr lang="en-US" dirty="0" smtClean="0"/>
          </a:p>
          <a:p>
            <a:pPr algn="just"/>
            <a:r>
              <a:rPr lang="en-US" sz="2900" dirty="0" smtClean="0"/>
              <a:t>A </a:t>
            </a:r>
            <a:r>
              <a:rPr lang="en-US" sz="2900" dirty="0"/>
              <a:t>transparent and informative public procurement process </a:t>
            </a:r>
            <a:r>
              <a:rPr lang="en-US" sz="2900" dirty="0" smtClean="0"/>
              <a:t>with standardized processes and the simplification of  </a:t>
            </a:r>
            <a:r>
              <a:rPr lang="en-US" sz="2900" dirty="0"/>
              <a:t>access to information </a:t>
            </a:r>
            <a:r>
              <a:rPr lang="en-US" sz="2900" dirty="0" smtClean="0"/>
              <a:t>makes doing business </a:t>
            </a:r>
            <a:r>
              <a:rPr lang="en-US" sz="2900" dirty="0"/>
              <a:t>with government much more appealing to the </a:t>
            </a:r>
            <a:r>
              <a:rPr lang="en-US" sz="2900" dirty="0" smtClean="0"/>
              <a:t>supplier community </a:t>
            </a:r>
            <a:r>
              <a:rPr lang="en-US" sz="2900" dirty="0"/>
              <a:t>and </a:t>
            </a:r>
            <a:r>
              <a:rPr lang="en-US" sz="2900" dirty="0" smtClean="0"/>
              <a:t>strengthens </a:t>
            </a:r>
            <a:r>
              <a:rPr lang="en-US" sz="2900" dirty="0"/>
              <a:t>the public’s trust</a:t>
            </a:r>
            <a:r>
              <a:rPr lang="en-US" sz="2900" dirty="0" smtClean="0"/>
              <a:t>. The Internet has provided us with numerous opportunities which are capable of enhancing transparency in this regard. </a:t>
            </a:r>
          </a:p>
          <a:p>
            <a:pPr algn="just"/>
            <a:endParaRPr lang="en-US" sz="2900" dirty="0"/>
          </a:p>
          <a:p>
            <a:pPr algn="just"/>
            <a:r>
              <a:rPr lang="en-US" sz="2900" dirty="0" smtClean="0"/>
              <a:t>For example: </a:t>
            </a:r>
            <a:r>
              <a:rPr lang="en-US" sz="2900" b="1" dirty="0" smtClean="0"/>
              <a:t>since the adoption of the OCG’s Quarterly Contract Awards on-line reporting system, the Office has received a 100% compliance  rate from public entities in recent years</a:t>
            </a:r>
            <a:r>
              <a:rPr lang="en-US" sz="2900" dirty="0" smtClean="0"/>
              <a:t>.  This is reflected in the following table:</a:t>
            </a:r>
            <a:endParaRPr lang="en-US" sz="2900" dirty="0"/>
          </a:p>
          <a:p>
            <a:pPr marL="0" indent="0" algn="just">
              <a:buNone/>
            </a:pPr>
            <a:endParaRPr lang="en-US" i="1" dirty="0"/>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20</a:t>
            </a:fld>
            <a:endParaRPr lang="en-US"/>
          </a:p>
        </p:txBody>
      </p:sp>
    </p:spTree>
    <p:extLst>
      <p:ext uri="{BB962C8B-B14F-4D97-AF65-F5344CB8AC3E}">
        <p14:creationId xmlns:p14="http://schemas.microsoft.com/office/powerpoint/2010/main" xmlns="" val="2859707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932688"/>
          </a:xfrm>
        </p:spPr>
        <p:txBody>
          <a:bodyPr>
            <a:normAutofit/>
          </a:bodyPr>
          <a:lstStyle/>
          <a:p>
            <a:r>
              <a:rPr lang="en-US" sz="4000" dirty="0" smtClean="0">
                <a:latin typeface="+mn-lt"/>
              </a:rPr>
              <a:t>QCA Reporting Results</a:t>
            </a:r>
            <a:endParaRPr lang="en-US" sz="4000" dirty="0">
              <a:latin typeface="+mn-lt"/>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xmlns="" val="215612411"/>
              </p:ext>
            </p:extLst>
          </p:nvPr>
        </p:nvGraphicFramePr>
        <p:xfrm>
          <a:off x="152400" y="1828800"/>
          <a:ext cx="88392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9B621ABC-9E35-46C0-B076-6452FEDA4C3D}" type="slidenum">
              <a:rPr lang="en-US" smtClean="0">
                <a:solidFill>
                  <a:srgbClr val="DBF5F9">
                    <a:shade val="90000"/>
                  </a:srgbClr>
                </a:solidFill>
              </a:rPr>
              <a:pPr/>
              <a:t>21</a:t>
            </a:fld>
            <a:endParaRPr lang="en-US">
              <a:solidFill>
                <a:srgbClr val="DBF5F9">
                  <a:shade val="90000"/>
                </a:srgbClr>
              </a:solidFill>
            </a:endParaRPr>
          </a:p>
        </p:txBody>
      </p:sp>
    </p:spTree>
    <p:extLst>
      <p:ext uri="{BB962C8B-B14F-4D97-AF65-F5344CB8AC3E}">
        <p14:creationId xmlns:p14="http://schemas.microsoft.com/office/powerpoint/2010/main" xmlns="" val="425595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sz="4000" dirty="0" smtClean="0">
                <a:latin typeface="+mn-lt"/>
              </a:rPr>
              <a:t>Accountability &amp; Public Procurement Systems</a:t>
            </a:r>
            <a:endParaRPr lang="en-US" sz="4000" dirty="0">
              <a:latin typeface="+mn-lt"/>
            </a:endParaRPr>
          </a:p>
        </p:txBody>
      </p:sp>
      <p:sp>
        <p:nvSpPr>
          <p:cNvPr id="3" name="Content Placeholder 2"/>
          <p:cNvSpPr>
            <a:spLocks noGrp="1"/>
          </p:cNvSpPr>
          <p:nvPr>
            <p:ph idx="1"/>
          </p:nvPr>
        </p:nvSpPr>
        <p:spPr>
          <a:xfrm>
            <a:off x="457200" y="2362200"/>
            <a:ext cx="8229600" cy="3962400"/>
          </a:xfrm>
        </p:spPr>
        <p:txBody>
          <a:bodyPr>
            <a:normAutofit lnSpcReduction="10000"/>
          </a:bodyPr>
          <a:lstStyle/>
          <a:p>
            <a:endParaRPr lang="en-US" dirty="0" smtClean="0"/>
          </a:p>
          <a:p>
            <a:pPr algn="just"/>
            <a:r>
              <a:rPr lang="en-US" dirty="0" smtClean="0"/>
              <a:t>According to the UNDP (2008): </a:t>
            </a:r>
          </a:p>
          <a:p>
            <a:pPr marL="0" indent="0" algn="just">
              <a:buNone/>
            </a:pPr>
            <a:endParaRPr lang="en-US" dirty="0" smtClean="0"/>
          </a:p>
          <a:p>
            <a:pPr marL="0" indent="0" algn="just">
              <a:buNone/>
            </a:pPr>
            <a:r>
              <a:rPr lang="en-US" dirty="0"/>
              <a:t>	</a:t>
            </a:r>
            <a:r>
              <a:rPr lang="en-US" dirty="0" smtClean="0"/>
              <a:t>“</a:t>
            </a:r>
            <a:r>
              <a:rPr lang="en-US" i="1" dirty="0" smtClean="0"/>
              <a:t>accountability </a:t>
            </a:r>
            <a:r>
              <a:rPr lang="en-US" i="1" dirty="0"/>
              <a:t>constitutes a central pillar of any </a:t>
            </a:r>
            <a:r>
              <a:rPr lang="en-US" i="1" dirty="0" smtClean="0"/>
              <a:t>	public </a:t>
            </a:r>
            <a:r>
              <a:rPr lang="en-US" i="1" dirty="0"/>
              <a:t>procurement system. </a:t>
            </a:r>
            <a:r>
              <a:rPr lang="en-US" i="1" dirty="0" smtClean="0"/>
              <a:t>Without accountable 	systems </a:t>
            </a:r>
            <a:r>
              <a:rPr lang="en-US" i="1" dirty="0"/>
              <a:t>enabling governments and citizens to </a:t>
            </a:r>
            <a:r>
              <a:rPr lang="en-US" i="1" dirty="0" smtClean="0"/>
              <a:t>	engage </a:t>
            </a:r>
            <a:r>
              <a:rPr lang="en-US" i="1" dirty="0"/>
              <a:t>in </a:t>
            </a:r>
            <a:r>
              <a:rPr lang="en-US" i="1" dirty="0" smtClean="0"/>
              <a:t>a mutually </a:t>
            </a:r>
            <a:r>
              <a:rPr lang="en-US" i="1" dirty="0"/>
              <a:t>responsive way, the vast </a:t>
            </a:r>
            <a:r>
              <a:rPr lang="en-US" i="1" dirty="0" smtClean="0"/>
              <a:t>	resources </a:t>
            </a:r>
            <a:r>
              <a:rPr lang="en-US" i="1" dirty="0" err="1" smtClean="0"/>
              <a:t>channelled</a:t>
            </a:r>
            <a:r>
              <a:rPr lang="en-US" i="1" dirty="0" smtClean="0"/>
              <a:t> </a:t>
            </a:r>
            <a:r>
              <a:rPr lang="en-US" i="1" dirty="0"/>
              <a:t>through public </a:t>
            </a:r>
            <a:r>
              <a:rPr lang="en-US" i="1" dirty="0" smtClean="0"/>
              <a:t>procurement 	systems </a:t>
            </a:r>
            <a:r>
              <a:rPr lang="en-US" i="1" dirty="0"/>
              <a:t>run the danger of increased corruption </a:t>
            </a:r>
            <a:r>
              <a:rPr lang="en-US" i="1" dirty="0" smtClean="0"/>
              <a:t>	and </a:t>
            </a:r>
            <a:r>
              <a:rPr lang="en-US" i="1" dirty="0"/>
              <a:t>misuse of </a:t>
            </a:r>
            <a:r>
              <a:rPr lang="en-US" i="1" dirty="0" smtClean="0"/>
              <a:t>funds</a:t>
            </a:r>
            <a:r>
              <a:rPr lang="en-US" dirty="0" smtClean="0"/>
              <a:t>.”</a:t>
            </a:r>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22</a:t>
            </a:fld>
            <a:endParaRPr lang="en-US"/>
          </a:p>
        </p:txBody>
      </p:sp>
    </p:spTree>
    <p:extLst>
      <p:ext uri="{BB962C8B-B14F-4D97-AF65-F5344CB8AC3E}">
        <p14:creationId xmlns:p14="http://schemas.microsoft.com/office/powerpoint/2010/main" xmlns="" val="2229403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As we reflect on the constant need for greater accountability in the public procurement process, it is of utmost importance for us to understand that the administration of a public procurement system is not a single agency mandate. </a:t>
            </a:r>
          </a:p>
          <a:p>
            <a:pPr algn="just"/>
            <a:endParaRPr lang="en-US" dirty="0"/>
          </a:p>
          <a:p>
            <a:pPr algn="just"/>
            <a:r>
              <a:rPr lang="en-US" dirty="0" smtClean="0"/>
              <a:t>All stakeholders must play a key role in the process. The Parliament and its relevant Commissions/Committees  must be actively involved in the process, with one single aim, that is, to ensure prudent financial management and the attainment of good governance. </a:t>
            </a:r>
            <a:endParaRPr lang="en-US" dirty="0"/>
          </a:p>
          <a:p>
            <a:pPr algn="just"/>
            <a:endParaRPr lang="en-US" dirty="0" smtClean="0"/>
          </a:p>
          <a:p>
            <a:pPr marL="0" indent="0" algn="just">
              <a:buNone/>
            </a:pP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23</a:t>
            </a:fld>
            <a:endParaRPr lang="en-US"/>
          </a:p>
        </p:txBody>
      </p:sp>
    </p:spTree>
    <p:extLst>
      <p:ext uri="{BB962C8B-B14F-4D97-AF65-F5344CB8AC3E}">
        <p14:creationId xmlns:p14="http://schemas.microsoft.com/office/powerpoint/2010/main" xmlns="" val="3899274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As it relates to the Cabinet, outside of the Parliament, the Cabinet is the principal decision making agency within our political system framework. Given the responsibility conferred upon Cabinet Ministers, it beholds all Ministers to ensure that the decisions that are made are in the best interest of the country. </a:t>
            </a:r>
          </a:p>
          <a:p>
            <a:pPr algn="just"/>
            <a:endParaRPr lang="en-US" dirty="0"/>
          </a:p>
          <a:p>
            <a:pPr algn="just"/>
            <a:r>
              <a:rPr lang="en-US" dirty="0" smtClean="0"/>
              <a:t>Decisions should not be contrary to the </a:t>
            </a:r>
            <a:r>
              <a:rPr lang="en-US" dirty="0"/>
              <a:t>p</a:t>
            </a:r>
            <a:r>
              <a:rPr lang="en-US" dirty="0" smtClean="0"/>
              <a:t>ublic’s interest. For example the Cabinet should not be signing off on, and/or granting permits or licenses to entities or individuals who have not demonstrated due care. </a:t>
            </a:r>
            <a:r>
              <a:rPr lang="en-US" dirty="0"/>
              <a:t>The Mobile </a:t>
            </a:r>
            <a:r>
              <a:rPr lang="en-US" dirty="0" smtClean="0"/>
              <a:t>Spectrum </a:t>
            </a:r>
            <a:r>
              <a:rPr lang="en-US" dirty="0" err="1" smtClean="0"/>
              <a:t>Licence</a:t>
            </a:r>
            <a:r>
              <a:rPr lang="en-US" dirty="0" smtClean="0"/>
              <a:t> issued to </a:t>
            </a:r>
            <a:r>
              <a:rPr lang="en-US" dirty="0" err="1" smtClean="0"/>
              <a:t>Symbiote</a:t>
            </a:r>
            <a:r>
              <a:rPr lang="en-US" dirty="0" smtClean="0"/>
              <a:t> Investments Limited t/a </a:t>
            </a:r>
            <a:r>
              <a:rPr lang="en-US" dirty="0" err="1" smtClean="0"/>
              <a:t>Caricel</a:t>
            </a:r>
            <a:r>
              <a:rPr lang="en-US" dirty="0" smtClean="0"/>
              <a:t> is a typical example.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24</a:t>
            </a:fld>
            <a:endParaRPr lang="en-US"/>
          </a:p>
        </p:txBody>
      </p:sp>
    </p:spTree>
    <p:extLst>
      <p:ext uri="{BB962C8B-B14F-4D97-AF65-F5344CB8AC3E}">
        <p14:creationId xmlns:p14="http://schemas.microsoft.com/office/powerpoint/2010/main" xmlns="" val="2883712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Importantly, countries capable of controlling corruption in the public procurement sector are able to use their human and financial resources more efficiently, attract more foreign and domestic investment, and an average grow more rapidly. </a:t>
            </a:r>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25</a:t>
            </a:fld>
            <a:endParaRPr lang="en-US"/>
          </a:p>
        </p:txBody>
      </p:sp>
    </p:spTree>
    <p:extLst>
      <p:ext uri="{BB962C8B-B14F-4D97-AF65-F5344CB8AC3E}">
        <p14:creationId xmlns:p14="http://schemas.microsoft.com/office/powerpoint/2010/main" xmlns="" val="1666447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n-lt"/>
              </a:rPr>
              <a:t>Recommendations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algn="just"/>
            <a:r>
              <a:rPr lang="en-US" dirty="0" smtClean="0"/>
              <a:t>Intensify the use of information technology strategies in a bid to promote transparency in public procurement  administration.</a:t>
            </a:r>
          </a:p>
          <a:p>
            <a:pPr algn="just"/>
            <a:endParaRPr lang="en-US" dirty="0"/>
          </a:p>
          <a:p>
            <a:pPr algn="just"/>
            <a:r>
              <a:rPr lang="en-US" dirty="0" smtClean="0"/>
              <a:t>Ensure the effectiveness of public financial management and public procurement oversight bodies.</a:t>
            </a:r>
          </a:p>
          <a:p>
            <a:pPr algn="just"/>
            <a:endParaRPr lang="en-US" dirty="0"/>
          </a:p>
          <a:p>
            <a:pPr algn="just"/>
            <a:r>
              <a:rPr lang="en-US" dirty="0" smtClean="0"/>
              <a:t>Promote and legislate ethical standards, where possible in the management of all areas of public financial management.</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26</a:t>
            </a:fld>
            <a:endParaRPr lang="en-US"/>
          </a:p>
        </p:txBody>
      </p:sp>
    </p:spTree>
    <p:extLst>
      <p:ext uri="{BB962C8B-B14F-4D97-AF65-F5344CB8AC3E}">
        <p14:creationId xmlns:p14="http://schemas.microsoft.com/office/powerpoint/2010/main" xmlns="" val="599590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Recommendations (continued)</a:t>
            </a:r>
            <a:endParaRPr lang="en-US" sz="4000" dirty="0">
              <a:latin typeface="+mn-lt"/>
            </a:endParaRPr>
          </a:p>
        </p:txBody>
      </p:sp>
      <p:sp>
        <p:nvSpPr>
          <p:cNvPr id="3" name="Content Placeholder 2"/>
          <p:cNvSpPr>
            <a:spLocks noGrp="1"/>
          </p:cNvSpPr>
          <p:nvPr>
            <p:ph idx="1"/>
          </p:nvPr>
        </p:nvSpPr>
        <p:spPr>
          <a:xfrm>
            <a:off x="457200" y="2057400"/>
            <a:ext cx="8229600" cy="4267200"/>
          </a:xfrm>
        </p:spPr>
        <p:txBody>
          <a:bodyPr>
            <a:normAutofit/>
          </a:bodyPr>
          <a:lstStyle/>
          <a:p>
            <a:pPr algn="just"/>
            <a:r>
              <a:rPr lang="en-US" dirty="0" smtClean="0"/>
              <a:t>Continued education and development of procurement and other financial management staff.</a:t>
            </a:r>
          </a:p>
          <a:p>
            <a:endParaRPr lang="en-US" dirty="0"/>
          </a:p>
          <a:p>
            <a:pPr algn="just"/>
            <a:r>
              <a:rPr lang="en-US" dirty="0" smtClean="0"/>
              <a:t>Ensure effective penalties for those who breach procurement rules and regulations.  </a:t>
            </a:r>
          </a:p>
          <a:p>
            <a:pPr algn="just"/>
            <a:endParaRPr lang="en-US" dirty="0"/>
          </a:p>
          <a:p>
            <a:pPr algn="just"/>
            <a:r>
              <a:rPr lang="en-US" dirty="0" smtClean="0"/>
              <a:t>Ensure continued anti-corruption risk assessments for government ministries, agencies and departments.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27</a:t>
            </a:fld>
            <a:endParaRPr lang="en-US"/>
          </a:p>
        </p:txBody>
      </p:sp>
    </p:spTree>
    <p:extLst>
      <p:ext uri="{BB962C8B-B14F-4D97-AF65-F5344CB8AC3E}">
        <p14:creationId xmlns:p14="http://schemas.microsoft.com/office/powerpoint/2010/main" xmlns="" val="728859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Recommendations (continued)</a:t>
            </a:r>
            <a:endParaRPr lang="en-US" sz="4000" dirty="0">
              <a:latin typeface="+mn-lt"/>
            </a:endParaRPr>
          </a:p>
        </p:txBody>
      </p:sp>
      <p:sp>
        <p:nvSpPr>
          <p:cNvPr id="3" name="Content Placeholder 2"/>
          <p:cNvSpPr>
            <a:spLocks noGrp="1"/>
          </p:cNvSpPr>
          <p:nvPr>
            <p:ph idx="1"/>
          </p:nvPr>
        </p:nvSpPr>
        <p:spPr/>
        <p:txBody>
          <a:bodyPr/>
          <a:lstStyle/>
          <a:p>
            <a:pPr algn="just"/>
            <a:r>
              <a:rPr lang="en-US" dirty="0"/>
              <a:t>Implement and enforce a corporate governance framework which is steeped in operational principles and practices, which enforce accountability and adherence to rules and regulations. </a:t>
            </a:r>
            <a:endParaRPr lang="en-US" dirty="0" smtClean="0"/>
          </a:p>
          <a:p>
            <a:pPr algn="just"/>
            <a:endParaRPr lang="en-US" dirty="0"/>
          </a:p>
          <a:p>
            <a:pPr algn="just"/>
            <a:r>
              <a:rPr lang="en-US" dirty="0" smtClean="0"/>
              <a:t>The inclusion of civil society in the public procurement governance system should be encouraged in order to increase transparency and accountability.  </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28</a:t>
            </a:fld>
            <a:endParaRPr lang="en-US"/>
          </a:p>
        </p:txBody>
      </p:sp>
    </p:spTree>
    <p:extLst>
      <p:ext uri="{BB962C8B-B14F-4D97-AF65-F5344CB8AC3E}">
        <p14:creationId xmlns:p14="http://schemas.microsoft.com/office/powerpoint/2010/main" xmlns="" val="1808651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mn-lt"/>
              </a:rPr>
              <a:t>References</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endParaRPr lang="en-US" sz="1200" dirty="0" smtClean="0"/>
          </a:p>
          <a:p>
            <a:pPr algn="just"/>
            <a:r>
              <a:rPr lang="en-US" dirty="0" smtClean="0"/>
              <a:t>World Bank (2016) Benchmarking Public Procurement 2016 Assessing Public Procurement Systems in </a:t>
            </a:r>
            <a:r>
              <a:rPr lang="en-US" dirty="0"/>
              <a:t>77 </a:t>
            </a:r>
            <a:r>
              <a:rPr lang="en-US" dirty="0" smtClean="0"/>
              <a:t>Economies, retrieved on November 7, </a:t>
            </a:r>
            <a:r>
              <a:rPr lang="en-US" dirty="0"/>
              <a:t>2016 from: </a:t>
            </a:r>
            <a:r>
              <a:rPr lang="en-US" dirty="0">
                <a:hlinkClick r:id="rId2"/>
              </a:rPr>
              <a:t>http://bpp.worldbank.org/~/</a:t>
            </a:r>
            <a:r>
              <a:rPr lang="en-US" dirty="0" smtClean="0">
                <a:hlinkClick r:id="rId2"/>
              </a:rPr>
              <a:t>mediadocuments/Reports/Benchmarking-Public-Procurement-2016.pdf</a:t>
            </a:r>
            <a:endParaRPr lang="en-US" dirty="0" smtClean="0"/>
          </a:p>
          <a:p>
            <a:pPr algn="just"/>
            <a:endParaRPr lang="en-US" dirty="0" smtClean="0"/>
          </a:p>
          <a:p>
            <a:pPr algn="just"/>
            <a:r>
              <a:rPr lang="en-US" dirty="0"/>
              <a:t>United Nations  Office on Drugs and </a:t>
            </a:r>
            <a:r>
              <a:rPr lang="en-US" dirty="0" smtClean="0"/>
              <a:t>Crime-Guidebook </a:t>
            </a:r>
            <a:r>
              <a:rPr lang="en-US" dirty="0"/>
              <a:t>on </a:t>
            </a:r>
            <a:r>
              <a:rPr lang="en-US" dirty="0" smtClean="0"/>
              <a:t>anti-corruption </a:t>
            </a:r>
            <a:r>
              <a:rPr lang="en-US" dirty="0"/>
              <a:t>in public procurement and the management of public </a:t>
            </a:r>
            <a:r>
              <a:rPr lang="en-US" dirty="0" smtClean="0"/>
              <a:t>finances </a:t>
            </a:r>
            <a:r>
              <a:rPr lang="en-US" dirty="0"/>
              <a:t>(2013)</a:t>
            </a:r>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29</a:t>
            </a:fld>
            <a:endParaRPr lang="en-US"/>
          </a:p>
        </p:txBody>
      </p:sp>
    </p:spTree>
    <p:extLst>
      <p:ext uri="{BB962C8B-B14F-4D97-AF65-F5344CB8AC3E}">
        <p14:creationId xmlns:p14="http://schemas.microsoft.com/office/powerpoint/2010/main" xmlns="" val="268059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81600"/>
          </a:xfrm>
        </p:spPr>
        <p:txBody>
          <a:bodyPr/>
          <a:lstStyle/>
          <a:p>
            <a:pPr marL="0" indent="0" algn="ctr">
              <a:buNone/>
            </a:pPr>
            <a:r>
              <a:rPr lang="en-US" sz="2800" dirty="0" smtClean="0"/>
              <a:t>Establishing the Rationale for a  Public Procurement Governance System</a:t>
            </a:r>
            <a:endParaRPr lang="en-US" dirty="0"/>
          </a:p>
          <a:p>
            <a:pPr algn="just"/>
            <a:r>
              <a:rPr lang="en-US" dirty="0" smtClean="0"/>
              <a:t> </a:t>
            </a:r>
            <a:r>
              <a:rPr lang="en-US" sz="2400" dirty="0" smtClean="0"/>
              <a:t>The Organization for Economic Cooperation and Development (OECD), in its publication entitled “OECD Principles for Integrity in Public Procurement (2009)” puts forward the following:</a:t>
            </a:r>
            <a:endParaRPr lang="en-US" sz="2400" dirty="0"/>
          </a:p>
        </p:txBody>
      </p:sp>
      <p:sp>
        <p:nvSpPr>
          <p:cNvPr id="4" name="Slide Number Placeholder 3"/>
          <p:cNvSpPr>
            <a:spLocks noGrp="1"/>
          </p:cNvSpPr>
          <p:nvPr>
            <p:ph type="sldNum" sz="quarter" idx="12"/>
          </p:nvPr>
        </p:nvSpPr>
        <p:spPr/>
        <p:txBody>
          <a:bodyPr/>
          <a:lstStyle/>
          <a:p>
            <a:fld id="{9B621ABC-9E35-46C0-B076-6452FEDA4C3D}" type="slidenum">
              <a:rPr lang="en-US" smtClean="0">
                <a:solidFill>
                  <a:srgbClr val="DBF5F9">
                    <a:shade val="90000"/>
                  </a:srgbClr>
                </a:solidFill>
              </a:rPr>
              <a:pPr/>
              <a:t>3</a:t>
            </a:fld>
            <a:endParaRPr lang="en-US">
              <a:solidFill>
                <a:srgbClr val="DBF5F9">
                  <a:shade val="90000"/>
                </a:srgbClr>
              </a:solidFill>
            </a:endParaRPr>
          </a:p>
        </p:txBody>
      </p:sp>
      <p:sp>
        <p:nvSpPr>
          <p:cNvPr id="5" name="Rectangle 4"/>
          <p:cNvSpPr/>
          <p:nvPr/>
        </p:nvSpPr>
        <p:spPr>
          <a:xfrm>
            <a:off x="838200" y="2514600"/>
            <a:ext cx="7772400" cy="3539430"/>
          </a:xfrm>
          <a:prstGeom prst="rect">
            <a:avLst/>
          </a:prstGeom>
        </p:spPr>
        <p:txBody>
          <a:bodyPr wrap="square">
            <a:spAutoFit/>
          </a:bodyPr>
          <a:lstStyle/>
          <a:p>
            <a:pPr algn="just"/>
            <a:endParaRPr lang="en-US" sz="2400" b="1" dirty="0" smtClean="0">
              <a:solidFill>
                <a:prstClr val="black"/>
              </a:solidFill>
            </a:endParaRPr>
          </a:p>
          <a:p>
            <a:pPr algn="just"/>
            <a:endParaRPr lang="en-US" sz="2400" b="1" dirty="0">
              <a:solidFill>
                <a:prstClr val="black"/>
              </a:solidFill>
            </a:endParaRPr>
          </a:p>
          <a:p>
            <a:pPr algn="just"/>
            <a:endParaRPr lang="en-US" sz="2400" b="1" dirty="0">
              <a:solidFill>
                <a:prstClr val="black"/>
              </a:solidFill>
            </a:endParaRPr>
          </a:p>
          <a:p>
            <a:pPr algn="just"/>
            <a:r>
              <a:rPr lang="en-US" sz="2400" b="1" dirty="0" smtClean="0">
                <a:solidFill>
                  <a:prstClr val="black"/>
                </a:solidFill>
              </a:rPr>
              <a:t>“</a:t>
            </a:r>
            <a:r>
              <a:rPr lang="en-US" sz="2000" b="1" dirty="0" smtClean="0">
                <a:solidFill>
                  <a:prstClr val="black"/>
                </a:solidFill>
              </a:rPr>
              <a:t>From </a:t>
            </a:r>
            <a:r>
              <a:rPr lang="en-US" sz="2000" b="1" dirty="0">
                <a:solidFill>
                  <a:prstClr val="black"/>
                </a:solidFill>
              </a:rPr>
              <a:t>simple mistake to deliberate act: Adapting the </a:t>
            </a:r>
            <a:r>
              <a:rPr lang="en-US" sz="2000" b="1" dirty="0" smtClean="0">
                <a:solidFill>
                  <a:prstClr val="black"/>
                </a:solidFill>
              </a:rPr>
              <a:t>response</a:t>
            </a:r>
          </a:p>
          <a:p>
            <a:pPr algn="just"/>
            <a:r>
              <a:rPr lang="en-US" sz="2000" dirty="0" smtClean="0">
                <a:solidFill>
                  <a:prstClr val="black"/>
                </a:solidFill>
              </a:rPr>
              <a:t>Government </a:t>
            </a:r>
            <a:r>
              <a:rPr lang="en-US" sz="2000" dirty="0">
                <a:solidFill>
                  <a:prstClr val="black"/>
                </a:solidFill>
              </a:rPr>
              <a:t>contracts can give rise to mistakes, anomalies, fraud, and misappropriation of public funds or </a:t>
            </a:r>
            <a:r>
              <a:rPr lang="en-US" sz="2000" dirty="0" smtClean="0">
                <a:solidFill>
                  <a:prstClr val="black"/>
                </a:solidFill>
              </a:rPr>
              <a:t>instances </a:t>
            </a:r>
            <a:r>
              <a:rPr lang="en-US" sz="2000" dirty="0">
                <a:solidFill>
                  <a:prstClr val="black"/>
                </a:solidFill>
              </a:rPr>
              <a:t>of corruption. </a:t>
            </a:r>
            <a:r>
              <a:rPr lang="en-US" sz="2000" dirty="0">
                <a:solidFill>
                  <a:srgbClr val="C00000"/>
                </a:solidFill>
              </a:rPr>
              <a:t>Some of these problems can be avoided through adequate guidance for public procurement </a:t>
            </a:r>
            <a:r>
              <a:rPr lang="en-US" sz="2000" dirty="0" smtClean="0">
                <a:solidFill>
                  <a:srgbClr val="C00000"/>
                </a:solidFill>
              </a:rPr>
              <a:t>officials</a:t>
            </a:r>
            <a:r>
              <a:rPr lang="en-US" sz="2000" dirty="0" smtClean="0">
                <a:solidFill>
                  <a:prstClr val="black"/>
                </a:solidFill>
              </a:rPr>
              <a:t>.”</a:t>
            </a:r>
          </a:p>
          <a:p>
            <a:pPr algn="just"/>
            <a:endParaRPr lang="en-US" sz="2400" dirty="0">
              <a:solidFill>
                <a:prstClr val="black"/>
              </a:solidFill>
            </a:endParaRPr>
          </a:p>
          <a:p>
            <a:pPr algn="just"/>
            <a:r>
              <a:rPr lang="en-US" sz="2400" dirty="0" smtClean="0">
                <a:solidFill>
                  <a:prstClr val="black"/>
                </a:solidFill>
              </a:rPr>
              <a:t>- </a:t>
            </a:r>
            <a:r>
              <a:rPr lang="en-US" sz="1600" dirty="0" smtClean="0">
                <a:solidFill>
                  <a:prstClr val="black"/>
                </a:solidFill>
              </a:rPr>
              <a:t>http</a:t>
            </a:r>
            <a:r>
              <a:rPr lang="en-US" sz="1600" dirty="0">
                <a:solidFill>
                  <a:prstClr val="black"/>
                </a:solidFill>
              </a:rPr>
              <a:t>://</a:t>
            </a:r>
            <a:r>
              <a:rPr lang="en-US" sz="1600" dirty="0" smtClean="0">
                <a:solidFill>
                  <a:prstClr val="black"/>
                </a:solidFill>
              </a:rPr>
              <a:t>www.oecd.org/gov/ethics/48994520.pdf</a:t>
            </a:r>
            <a:endParaRPr lang="en-US" dirty="0">
              <a:solidFill>
                <a:prstClr val="white"/>
              </a:solidFill>
            </a:endParaRPr>
          </a:p>
        </p:txBody>
      </p:sp>
    </p:spTree>
    <p:extLst>
      <p:ext uri="{BB962C8B-B14F-4D97-AF65-F5344CB8AC3E}">
        <p14:creationId xmlns:p14="http://schemas.microsoft.com/office/powerpoint/2010/main" xmlns="" val="888497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lstStyle/>
          <a:p>
            <a:pPr algn="ctr"/>
            <a:r>
              <a:rPr lang="en-US" dirty="0" smtClean="0"/>
              <a:t>THANK YOU </a:t>
            </a:r>
            <a:endParaRPr lang="en-US" dirty="0"/>
          </a:p>
        </p:txBody>
      </p:sp>
      <p:sp>
        <p:nvSpPr>
          <p:cNvPr id="3" name="Content Placeholder 2"/>
          <p:cNvSpPr>
            <a:spLocks noGrp="1"/>
          </p:cNvSpPr>
          <p:nvPr>
            <p:ph idx="1"/>
          </p:nvPr>
        </p:nvSpPr>
        <p:spPr>
          <a:xfrm>
            <a:off x="457200" y="1752600"/>
            <a:ext cx="8229600" cy="4572000"/>
          </a:xfrm>
        </p:spPr>
        <p:txBody>
          <a:bodyPr/>
          <a:lstStyle/>
          <a:p>
            <a:endParaRPr lang="en-US" dirty="0" smtClean="0"/>
          </a:p>
          <a:p>
            <a:endParaRPr lang="en-US" dirty="0"/>
          </a:p>
          <a:p>
            <a:endParaRPr lang="en-US" dirty="0" smtClean="0"/>
          </a:p>
          <a:p>
            <a:endParaRPr lang="en-US" dirty="0"/>
          </a:p>
          <a:p>
            <a:pPr marL="0" indent="0" algn="ctr">
              <a:buNone/>
            </a:pPr>
            <a:r>
              <a:rPr lang="en-US" dirty="0" smtClean="0"/>
              <a:t>QUESTIONS AND ANSWERS</a:t>
            </a: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30</a:t>
            </a:fld>
            <a:endParaRPr lang="en-US"/>
          </a:p>
        </p:txBody>
      </p:sp>
    </p:spTree>
    <p:extLst>
      <p:ext uri="{BB962C8B-B14F-4D97-AF65-F5344CB8AC3E}">
        <p14:creationId xmlns:p14="http://schemas.microsoft.com/office/powerpoint/2010/main" xmlns="" val="447973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latin typeface="+mn-lt"/>
              </a:rPr>
              <a:t>Fundamentals of </a:t>
            </a:r>
            <a:r>
              <a:rPr lang="en-US" sz="3200" dirty="0">
                <a:latin typeface="+mn-lt"/>
              </a:rPr>
              <a:t> </a:t>
            </a:r>
            <a:r>
              <a:rPr lang="en-US" sz="3200" dirty="0" smtClean="0">
                <a:latin typeface="+mn-lt"/>
              </a:rPr>
              <a:t>a Public Procurement System</a:t>
            </a:r>
            <a:endParaRPr lang="en-US" sz="3200"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lgn="just">
              <a:buNone/>
            </a:pPr>
            <a:r>
              <a:rPr lang="en-US" dirty="0" smtClean="0"/>
              <a:t>“Implementing </a:t>
            </a:r>
            <a:r>
              <a:rPr lang="en-US" dirty="0"/>
              <a:t>an effective public procurement system based on transparency, competition and </a:t>
            </a:r>
            <a:r>
              <a:rPr lang="en-US" dirty="0" smtClean="0"/>
              <a:t>integrity </a:t>
            </a:r>
            <a:r>
              <a:rPr lang="en-US" dirty="0"/>
              <a:t>is not simple. </a:t>
            </a:r>
            <a:r>
              <a:rPr lang="en-US" dirty="0">
                <a:solidFill>
                  <a:srgbClr val="FF0000"/>
                </a:solidFill>
              </a:rPr>
              <a:t>A procurement system that lacks transparency and competition is the ideal </a:t>
            </a:r>
            <a:r>
              <a:rPr lang="en-US" dirty="0" smtClean="0">
                <a:solidFill>
                  <a:srgbClr val="FF0000"/>
                </a:solidFill>
              </a:rPr>
              <a:t>breeding </a:t>
            </a:r>
            <a:r>
              <a:rPr lang="en-US" dirty="0">
                <a:solidFill>
                  <a:srgbClr val="FF0000"/>
                </a:solidFill>
              </a:rPr>
              <a:t>ground for corrupt </a:t>
            </a:r>
            <a:r>
              <a:rPr lang="en-US" dirty="0" err="1">
                <a:solidFill>
                  <a:srgbClr val="FF0000"/>
                </a:solidFill>
              </a:rPr>
              <a:t>behaviour</a:t>
            </a:r>
            <a:r>
              <a:rPr lang="en-US" dirty="0"/>
              <a:t> and thus most important international codes on </a:t>
            </a:r>
            <a:r>
              <a:rPr lang="en-US" dirty="0" smtClean="0"/>
              <a:t>anti-corruption </a:t>
            </a:r>
            <a:r>
              <a:rPr lang="en-US" dirty="0"/>
              <a:t>and public procurement rest heavily upon these fundamental principles, in order to </a:t>
            </a:r>
            <a:r>
              <a:rPr lang="en-US" dirty="0" smtClean="0"/>
              <a:t>discourage corruption.”</a:t>
            </a:r>
          </a:p>
          <a:p>
            <a:endParaRPr lang="en-US" dirty="0"/>
          </a:p>
          <a:p>
            <a:pPr algn="just"/>
            <a:r>
              <a:rPr lang="en-US" dirty="0" smtClean="0"/>
              <a:t>	</a:t>
            </a:r>
            <a:r>
              <a:rPr lang="en-US" sz="1600" dirty="0" smtClean="0"/>
              <a:t>-United Nations  Office on Drugs and Crime - </a:t>
            </a:r>
            <a:r>
              <a:rPr lang="en-US" sz="1600" dirty="0"/>
              <a:t>Guidebook on </a:t>
            </a:r>
            <a:r>
              <a:rPr lang="en-US" sz="1600" dirty="0" smtClean="0"/>
              <a:t>anti-			corruption </a:t>
            </a:r>
            <a:r>
              <a:rPr lang="en-US" sz="1600" dirty="0"/>
              <a:t>in public procurement </a:t>
            </a:r>
            <a:r>
              <a:rPr lang="en-US" sz="1600" dirty="0" smtClean="0"/>
              <a:t>and </a:t>
            </a:r>
            <a:r>
              <a:rPr lang="en-US" sz="1600" dirty="0"/>
              <a:t>the management of public </a:t>
            </a:r>
            <a:r>
              <a:rPr lang="en-US" sz="1600" dirty="0" smtClean="0"/>
              <a:t>finances 		(2013)</a:t>
            </a:r>
            <a:endParaRPr lang="en-US" sz="1600" dirty="0"/>
          </a:p>
          <a:p>
            <a:pPr marL="0" indent="0">
              <a:buNone/>
            </a:pPr>
            <a:endParaRPr lang="en-US" sz="1600"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4</a:t>
            </a:fld>
            <a:endParaRPr lang="en-US"/>
          </a:p>
        </p:txBody>
      </p:sp>
    </p:spTree>
    <p:extLst>
      <p:ext uri="{BB962C8B-B14F-4D97-AF65-F5344CB8AC3E}">
        <p14:creationId xmlns:p14="http://schemas.microsoft.com/office/powerpoint/2010/main" xmlns="" val="3439685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95400"/>
          </a:xfrm>
        </p:spPr>
        <p:txBody>
          <a:bodyPr>
            <a:normAutofit/>
          </a:bodyPr>
          <a:lstStyle/>
          <a:p>
            <a:pPr algn="ctr"/>
            <a:r>
              <a:rPr lang="en-US" sz="3600" dirty="0" smtClean="0">
                <a:latin typeface="+mn-lt"/>
              </a:rPr>
              <a:t>Public Procurement Governance: Its Rationale</a:t>
            </a:r>
            <a:endParaRPr lang="en-US" sz="3600" dirty="0">
              <a:latin typeface="+mn-lt"/>
            </a:endParaRPr>
          </a:p>
        </p:txBody>
      </p:sp>
      <p:sp>
        <p:nvSpPr>
          <p:cNvPr id="3" name="Content Placeholder 2"/>
          <p:cNvSpPr>
            <a:spLocks noGrp="1"/>
          </p:cNvSpPr>
          <p:nvPr>
            <p:ph idx="1"/>
          </p:nvPr>
        </p:nvSpPr>
        <p:spPr>
          <a:xfrm>
            <a:off x="457200" y="2895600"/>
            <a:ext cx="8229600" cy="3429000"/>
          </a:xfrm>
        </p:spPr>
        <p:txBody>
          <a:bodyPr>
            <a:normAutofit fontScale="92500" lnSpcReduction="20000"/>
          </a:bodyPr>
          <a:lstStyle/>
          <a:p>
            <a:pPr algn="just"/>
            <a:r>
              <a:rPr lang="en-US" dirty="0" smtClean="0"/>
              <a:t>The economic and financial uncertainties being experienced by countries around the world have underscored the   need and importance for prudent financial management in both the public and private sector.</a:t>
            </a:r>
          </a:p>
          <a:p>
            <a:pPr marL="0" indent="0" algn="just">
              <a:buNone/>
            </a:pPr>
            <a:endParaRPr lang="en-US" dirty="0" smtClean="0"/>
          </a:p>
          <a:p>
            <a:pPr algn="just"/>
            <a:r>
              <a:rPr lang="en-US" dirty="0" smtClean="0"/>
              <a:t>In light of this reality, and the need to achieve the goals of sustainable development, lies the importance of public procurement governance and the need for effective and efficient public governance institutions.</a:t>
            </a:r>
          </a:p>
          <a:p>
            <a:pPr algn="just"/>
            <a:endParaRPr lang="en-US" dirty="0" smtClean="0"/>
          </a:p>
          <a:p>
            <a:endParaRPr lang="en-US" dirty="0" smtClean="0"/>
          </a:p>
        </p:txBody>
      </p:sp>
      <p:sp>
        <p:nvSpPr>
          <p:cNvPr id="4" name="Slide Number Placeholder 3"/>
          <p:cNvSpPr>
            <a:spLocks noGrp="1"/>
          </p:cNvSpPr>
          <p:nvPr>
            <p:ph type="sldNum" sz="quarter" idx="12"/>
          </p:nvPr>
        </p:nvSpPr>
        <p:spPr/>
        <p:txBody>
          <a:bodyPr/>
          <a:lstStyle/>
          <a:p>
            <a:fld id="{9B621ABC-9E35-46C0-B076-6452FEDA4C3D}" type="slidenum">
              <a:rPr lang="en-US" smtClean="0"/>
              <a:pPr/>
              <a:t>5</a:t>
            </a:fld>
            <a:endParaRPr lang="en-US"/>
          </a:p>
        </p:txBody>
      </p:sp>
    </p:spTree>
    <p:extLst>
      <p:ext uri="{BB962C8B-B14F-4D97-AF65-F5344CB8AC3E}">
        <p14:creationId xmlns:p14="http://schemas.microsoft.com/office/powerpoint/2010/main" xmlns="" val="392892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219200"/>
          </a:xfrm>
        </p:spPr>
        <p:txBody>
          <a:bodyPr>
            <a:noAutofit/>
          </a:bodyPr>
          <a:lstStyle/>
          <a:p>
            <a:pPr algn="ctr"/>
            <a:r>
              <a:rPr lang="en-US" sz="4000" dirty="0">
                <a:latin typeface="+mn-lt"/>
              </a:rPr>
              <a:t>Public Procurement Governance Rationale (Continued)</a:t>
            </a:r>
          </a:p>
        </p:txBody>
      </p:sp>
      <p:sp>
        <p:nvSpPr>
          <p:cNvPr id="3" name="Content Placeholder 2"/>
          <p:cNvSpPr>
            <a:spLocks noGrp="1"/>
          </p:cNvSpPr>
          <p:nvPr>
            <p:ph idx="1"/>
          </p:nvPr>
        </p:nvSpPr>
        <p:spPr>
          <a:xfrm>
            <a:off x="457200" y="2743200"/>
            <a:ext cx="8229600" cy="3581400"/>
          </a:xfrm>
        </p:spPr>
        <p:txBody>
          <a:bodyPr>
            <a:normAutofit lnSpcReduction="10000"/>
          </a:bodyPr>
          <a:lstStyle/>
          <a:p>
            <a:pPr algn="just"/>
            <a:r>
              <a:rPr lang="en-US" dirty="0" smtClean="0"/>
              <a:t>In regard to the importance of public procurement, the World Bank in its 2016 </a:t>
            </a:r>
            <a:r>
              <a:rPr lang="en-US" dirty="0"/>
              <a:t>publication on “</a:t>
            </a:r>
            <a:r>
              <a:rPr lang="en-US" sz="2000" i="1" dirty="0"/>
              <a:t>BENCHMARKING </a:t>
            </a:r>
            <a:r>
              <a:rPr lang="en-US" sz="2000" i="1" dirty="0" smtClean="0"/>
              <a:t>PUBLIC PROCUREMENT” </a:t>
            </a:r>
            <a:r>
              <a:rPr lang="en-US" sz="2800" dirty="0" smtClean="0"/>
              <a:t>acknowledges that public procurement: </a:t>
            </a:r>
          </a:p>
          <a:p>
            <a:pPr algn="just"/>
            <a:endParaRPr lang="en-US" sz="2800" dirty="0" smtClean="0"/>
          </a:p>
          <a:p>
            <a:pPr lvl="1" algn="just"/>
            <a:r>
              <a:rPr lang="en-US" dirty="0" smtClean="0"/>
              <a:t>“</a:t>
            </a:r>
            <a:r>
              <a:rPr lang="en-US" i="1" dirty="0" smtClean="0"/>
              <a:t>is </a:t>
            </a:r>
            <a:r>
              <a:rPr lang="en-US" i="1" dirty="0"/>
              <a:t>a critical element of good </a:t>
            </a:r>
            <a:r>
              <a:rPr lang="en-US" i="1" dirty="0" smtClean="0"/>
              <a:t>governance</a:t>
            </a:r>
            <a:r>
              <a:rPr lang="en-US" i="1" dirty="0"/>
              <a:t> </a:t>
            </a:r>
            <a:r>
              <a:rPr lang="en-US" i="1" dirty="0" smtClean="0"/>
              <a:t>and it </a:t>
            </a:r>
            <a:r>
              <a:rPr lang="en-US" i="1" dirty="0"/>
              <a:t>plays a fundamental role in achieving the twin goals of ending poverty and building shared </a:t>
            </a:r>
            <a:r>
              <a:rPr lang="en-US" i="1" dirty="0" smtClean="0"/>
              <a:t>prosperity</a:t>
            </a:r>
            <a:r>
              <a:rPr lang="en-US" dirty="0" smtClean="0"/>
              <a:t>” </a:t>
            </a:r>
            <a:r>
              <a:rPr lang="en-US" dirty="0"/>
              <a:t>(World Bank, 2016</a:t>
            </a:r>
            <a:r>
              <a:rPr lang="en-US" dirty="0" smtClean="0"/>
              <a:t>).</a:t>
            </a:r>
          </a:p>
          <a:p>
            <a:pPr algn="just"/>
            <a:endParaRPr lang="en-US" dirty="0"/>
          </a:p>
          <a:p>
            <a:pPr algn="just"/>
            <a:endParaRPr lang="en-US" dirty="0"/>
          </a:p>
          <a:p>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6</a:t>
            </a:fld>
            <a:endParaRPr lang="en-US"/>
          </a:p>
        </p:txBody>
      </p:sp>
    </p:spTree>
    <p:extLst>
      <p:ext uri="{BB962C8B-B14F-4D97-AF65-F5344CB8AC3E}">
        <p14:creationId xmlns:p14="http://schemas.microsoft.com/office/powerpoint/2010/main" xmlns="" val="260717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1295400"/>
          </a:xfrm>
        </p:spPr>
        <p:txBody>
          <a:bodyPr>
            <a:normAutofit/>
          </a:bodyPr>
          <a:lstStyle/>
          <a:p>
            <a:pPr algn="ctr"/>
            <a:r>
              <a:rPr lang="en-US" sz="4000" dirty="0">
                <a:latin typeface="+mn-lt"/>
              </a:rPr>
              <a:t>Public Procurement </a:t>
            </a:r>
            <a:r>
              <a:rPr lang="en-US" sz="4000" dirty="0" smtClean="0">
                <a:latin typeface="+mn-lt"/>
              </a:rPr>
              <a:t>Governance Rationale (Continued)</a:t>
            </a:r>
            <a:endParaRPr lang="en-US" sz="4000" dirty="0">
              <a:latin typeface="+mn-lt"/>
            </a:endParaRPr>
          </a:p>
        </p:txBody>
      </p:sp>
      <p:sp>
        <p:nvSpPr>
          <p:cNvPr id="3" name="Content Placeholder 2"/>
          <p:cNvSpPr>
            <a:spLocks noGrp="1"/>
          </p:cNvSpPr>
          <p:nvPr>
            <p:ph idx="1"/>
          </p:nvPr>
        </p:nvSpPr>
        <p:spPr>
          <a:xfrm>
            <a:off x="457200" y="2209800"/>
            <a:ext cx="8229600" cy="4419600"/>
          </a:xfrm>
        </p:spPr>
        <p:txBody>
          <a:bodyPr>
            <a:normAutofit fontScale="92500" lnSpcReduction="10000"/>
          </a:bodyPr>
          <a:lstStyle/>
          <a:p>
            <a:pPr algn="just">
              <a:buFont typeface="Arial" panose="020B0604020202020204" pitchFamily="34" charset="0"/>
              <a:buChar char="•"/>
            </a:pPr>
            <a:r>
              <a:rPr lang="en-US" dirty="0" smtClean="0"/>
              <a:t>The World Bank continues to note that the public procurement market is massive and I am sure that you would agree that this market is rapidly increasing. </a:t>
            </a:r>
          </a:p>
          <a:p>
            <a:pPr algn="just">
              <a:buFont typeface="Arial" panose="020B0604020202020204" pitchFamily="34" charset="0"/>
              <a:buChar char="•"/>
            </a:pPr>
            <a:endParaRPr lang="en-US" dirty="0"/>
          </a:p>
          <a:p>
            <a:pPr algn="just">
              <a:buFont typeface="Arial" panose="020B0604020202020204" pitchFamily="34" charset="0"/>
              <a:buChar char="•"/>
            </a:pPr>
            <a:r>
              <a:rPr lang="en-US" dirty="0" smtClean="0"/>
              <a:t>This phenomenon is primarily as a result of the increasing marketization of government operations in countries around the world. </a:t>
            </a:r>
          </a:p>
          <a:p>
            <a:pPr algn="just">
              <a:buFont typeface="Arial" panose="020B0604020202020204" pitchFamily="34" charset="0"/>
              <a:buChar char="•"/>
            </a:pPr>
            <a:endParaRPr lang="en-US" dirty="0"/>
          </a:p>
          <a:p>
            <a:pPr algn="just">
              <a:buFont typeface="Arial" panose="020B0604020202020204" pitchFamily="34" charset="0"/>
              <a:buChar char="•"/>
            </a:pPr>
            <a:r>
              <a:rPr lang="en-US" dirty="0" smtClean="0"/>
              <a:t>In developing economies, governments spend an estimated US$820 billion a year, about 50 percent of their budgets, on procuring goods and services (World Bank, 2016). This is an amorous portion of their  budgets. </a:t>
            </a:r>
          </a:p>
          <a:p>
            <a:pPr algn="just">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7</a:t>
            </a:fld>
            <a:endParaRPr lang="en-US"/>
          </a:p>
        </p:txBody>
      </p:sp>
    </p:spTree>
    <p:extLst>
      <p:ext uri="{BB962C8B-B14F-4D97-AF65-F5344CB8AC3E}">
        <p14:creationId xmlns:p14="http://schemas.microsoft.com/office/powerpoint/2010/main" xmlns="" val="748111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lgn="just"/>
            <a:r>
              <a:rPr lang="en-US" dirty="0" smtClean="0"/>
              <a:t>With respect to Jamaica, the table which follows illustrates the value of contracts above $500,000.00, for the respective years. </a:t>
            </a:r>
          </a:p>
          <a:p>
            <a:pPr marL="0" indent="0" algn="just">
              <a:buNone/>
            </a:pPr>
            <a:endParaRPr lang="en-US" dirty="0" smtClean="0"/>
          </a:p>
          <a:p>
            <a:pPr algn="just">
              <a:buFont typeface="Arial" panose="020B0604020202020204" pitchFamily="34" charset="0"/>
              <a:buChar char="•"/>
            </a:pPr>
            <a:r>
              <a:rPr lang="en-US" dirty="0" smtClean="0"/>
              <a:t>As we move towards the table, consideration must be given to the size of Jamaica’s budget for the last two years:</a:t>
            </a:r>
          </a:p>
          <a:p>
            <a:pPr marL="0" indent="0">
              <a:buNone/>
            </a:pPr>
            <a:r>
              <a:rPr lang="en-US" dirty="0" smtClean="0"/>
              <a:t>	</a:t>
            </a:r>
          </a:p>
          <a:p>
            <a:pPr marL="0" indent="0">
              <a:buNone/>
            </a:pPr>
            <a:r>
              <a:rPr lang="en-US" sz="2400" b="1" dirty="0"/>
              <a:t>	</a:t>
            </a:r>
            <a:r>
              <a:rPr lang="en-US" sz="2400" b="1" dirty="0" smtClean="0"/>
              <a:t>2016/2017 </a:t>
            </a:r>
            <a:r>
              <a:rPr lang="en-US" sz="2400" b="1" dirty="0"/>
              <a:t>Estimates of Expenditure – J$579 Billion</a:t>
            </a:r>
          </a:p>
          <a:p>
            <a:pPr marL="0" indent="0">
              <a:buNone/>
            </a:pPr>
            <a:endParaRPr lang="en-US" sz="2400" b="1" dirty="0"/>
          </a:p>
          <a:p>
            <a:pPr marL="0" indent="0">
              <a:buNone/>
            </a:pPr>
            <a:r>
              <a:rPr lang="en-US" sz="2400" b="1" dirty="0" smtClean="0"/>
              <a:t>	2015/2016 </a:t>
            </a:r>
            <a:r>
              <a:rPr lang="en-US" sz="2400" b="1" dirty="0"/>
              <a:t>Estimates of Expenditure – J$641 Billion</a:t>
            </a:r>
          </a:p>
          <a:p>
            <a:pPr algn="just">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9B621ABC-9E35-46C0-B076-6452FEDA4C3D}" type="slidenum">
              <a:rPr lang="en-US" smtClean="0"/>
              <a:pPr/>
              <a:t>8</a:t>
            </a:fld>
            <a:endParaRPr lang="en-US"/>
          </a:p>
        </p:txBody>
      </p:sp>
    </p:spTree>
    <p:extLst>
      <p:ext uri="{BB962C8B-B14F-4D97-AF65-F5344CB8AC3E}">
        <p14:creationId xmlns:p14="http://schemas.microsoft.com/office/powerpoint/2010/main" xmlns="" val="282043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mn-lt"/>
              </a:rPr>
              <a:t>Reported Value of Contracts Above J$500,000</a:t>
            </a:r>
            <a:endParaRPr lang="en-US" sz="4000" dirty="0">
              <a:latin typeface="+mn-lt"/>
            </a:endParaRPr>
          </a:p>
        </p:txBody>
      </p:sp>
      <p:sp>
        <p:nvSpPr>
          <p:cNvPr id="4" name="Slide Number Placeholder 3"/>
          <p:cNvSpPr>
            <a:spLocks noGrp="1"/>
          </p:cNvSpPr>
          <p:nvPr>
            <p:ph type="sldNum" sz="quarter" idx="12"/>
          </p:nvPr>
        </p:nvSpPr>
        <p:spPr/>
        <p:txBody>
          <a:bodyPr/>
          <a:lstStyle/>
          <a:p>
            <a:fld id="{9B621ABC-9E35-46C0-B076-6452FEDA4C3D}" type="slidenum">
              <a:rPr lang="en-US" smtClean="0"/>
              <a:pPr/>
              <a:t>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948153184"/>
              </p:ext>
            </p:extLst>
          </p:nvPr>
        </p:nvGraphicFramePr>
        <p:xfrm>
          <a:off x="457200" y="1904997"/>
          <a:ext cx="8229600" cy="3771315"/>
        </p:xfrm>
        <a:graphic>
          <a:graphicData uri="http://schemas.openxmlformats.org/drawingml/2006/table">
            <a:tbl>
              <a:tblPr firstRow="1" bandRow="1">
                <a:tableStyleId>{5C22544A-7EE6-4342-B048-85BDC9FD1C3A}</a:tableStyleId>
              </a:tblPr>
              <a:tblGrid>
                <a:gridCol w="2057400"/>
                <a:gridCol w="2057400"/>
                <a:gridCol w="2057400"/>
                <a:gridCol w="2057400"/>
              </a:tblGrid>
              <a:tr h="1151206">
                <a:tc>
                  <a:txBody>
                    <a:bodyPr/>
                    <a:lstStyle/>
                    <a:p>
                      <a:r>
                        <a:rPr lang="en-US" dirty="0" smtClean="0"/>
                        <a:t>Reporting Period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Total Number of contracts awarded</a:t>
                      </a:r>
                      <a:endParaRPr lang="en-US" sz="1600" dirty="0" smtClean="0">
                        <a:effectLst/>
                        <a:latin typeface="Calibri"/>
                        <a:ea typeface="Calibri"/>
                        <a:cs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Total Value of contracts awarded (JA$)</a:t>
                      </a:r>
                      <a:endParaRPr lang="en-US" sz="1600" dirty="0" smtClean="0">
                        <a:effectLst/>
                        <a:latin typeface="Calibri"/>
                        <a:ea typeface="Calibri"/>
                        <a:cs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Total Value of contracts awarded (US$)</a:t>
                      </a:r>
                      <a:endParaRPr lang="en-US" sz="1600" dirty="0" smtClean="0">
                        <a:effectLst/>
                        <a:latin typeface="Calibri"/>
                        <a:ea typeface="Calibri"/>
                        <a:cs typeface="Times New Roman"/>
                      </a:endParaRPr>
                    </a:p>
                    <a:p>
                      <a:endParaRPr lang="en-US" dirty="0"/>
                    </a:p>
                  </a:txBody>
                  <a:tcPr/>
                </a:tc>
              </a:tr>
              <a:tr h="359137">
                <a:tc>
                  <a:txBody>
                    <a:bodyPr/>
                    <a:lstStyle/>
                    <a:p>
                      <a:r>
                        <a:rPr lang="en-US" sz="1400" dirty="0" smtClean="0"/>
                        <a:t>2009</a:t>
                      </a:r>
                      <a:endParaRPr lang="en-US" sz="1400" dirty="0"/>
                    </a:p>
                  </a:txBody>
                  <a:tcPr/>
                </a:tc>
                <a:tc>
                  <a:txBody>
                    <a:bodyPr/>
                    <a:lstStyle/>
                    <a:p>
                      <a:pPr marL="0" marR="0" algn="just">
                        <a:lnSpc>
                          <a:spcPct val="115000"/>
                        </a:lnSpc>
                        <a:spcBef>
                          <a:spcPts val="0"/>
                        </a:spcBef>
                        <a:spcAft>
                          <a:spcPts val="0"/>
                        </a:spcAft>
                      </a:pPr>
                      <a:r>
                        <a:rPr lang="en-US" sz="1400" dirty="0">
                          <a:effectLst/>
                        </a:rPr>
                        <a:t>11,256</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rPr>
                        <a:t>$15,508,086,974.00</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rPr>
                        <a:t>$175,252,423.71</a:t>
                      </a:r>
                      <a:endParaRPr lang="en-US" sz="1400" dirty="0">
                        <a:effectLst/>
                        <a:latin typeface="Calibri"/>
                        <a:ea typeface="Calibri"/>
                        <a:cs typeface="Times New Roman"/>
                      </a:endParaRPr>
                    </a:p>
                  </a:txBody>
                  <a:tcPr marL="68580" marR="68580" marT="0" marB="0"/>
                </a:tc>
              </a:tr>
              <a:tr h="359137">
                <a:tc>
                  <a:txBody>
                    <a:bodyPr/>
                    <a:lstStyle/>
                    <a:p>
                      <a:r>
                        <a:rPr lang="en-US" sz="1400" dirty="0" smtClean="0"/>
                        <a:t>2010</a:t>
                      </a:r>
                      <a:endParaRPr lang="en-US" sz="1400" dirty="0"/>
                    </a:p>
                  </a:txBody>
                  <a:tcPr/>
                </a:tc>
                <a:tc>
                  <a:txBody>
                    <a:bodyPr/>
                    <a:lstStyle/>
                    <a:p>
                      <a:pPr marL="0" marR="0" algn="just">
                        <a:lnSpc>
                          <a:spcPct val="115000"/>
                        </a:lnSpc>
                        <a:spcBef>
                          <a:spcPts val="0"/>
                        </a:spcBef>
                        <a:spcAft>
                          <a:spcPts val="0"/>
                        </a:spcAft>
                      </a:pPr>
                      <a:r>
                        <a:rPr lang="en-US" sz="1400" dirty="0">
                          <a:effectLst/>
                        </a:rPr>
                        <a:t>10,455</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rPr>
                        <a:t>$14,307,249,677.00</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rPr>
                        <a:t>$163,735,977.08</a:t>
                      </a:r>
                      <a:endParaRPr lang="en-US" sz="1400" dirty="0">
                        <a:effectLst/>
                        <a:latin typeface="Calibri"/>
                        <a:ea typeface="Calibri"/>
                        <a:cs typeface="Times New Roman"/>
                      </a:endParaRPr>
                    </a:p>
                  </a:txBody>
                  <a:tcPr marL="68580" marR="68580" marT="0" marB="0"/>
                </a:tc>
              </a:tr>
              <a:tr h="359137">
                <a:tc>
                  <a:txBody>
                    <a:bodyPr/>
                    <a:lstStyle/>
                    <a:p>
                      <a:r>
                        <a:rPr lang="en-US" sz="1400" dirty="0" smtClean="0"/>
                        <a:t>2011</a:t>
                      </a:r>
                      <a:endParaRPr lang="en-US" sz="1400" dirty="0"/>
                    </a:p>
                  </a:txBody>
                  <a:tcPr/>
                </a:tc>
                <a:tc>
                  <a:txBody>
                    <a:bodyPr/>
                    <a:lstStyle/>
                    <a:p>
                      <a:pPr marL="0" marR="0" algn="just">
                        <a:lnSpc>
                          <a:spcPct val="115000"/>
                        </a:lnSpc>
                        <a:spcBef>
                          <a:spcPts val="0"/>
                        </a:spcBef>
                        <a:spcAft>
                          <a:spcPts val="0"/>
                        </a:spcAft>
                      </a:pPr>
                      <a:r>
                        <a:rPr lang="en-US" sz="1400" dirty="0">
                          <a:effectLst/>
                        </a:rPr>
                        <a:t>11,152</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rPr>
                        <a:t>$16,143,777,148.00</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rPr>
                        <a:t>$187,543,879.51</a:t>
                      </a:r>
                      <a:endParaRPr lang="en-US" sz="1400" dirty="0">
                        <a:effectLst/>
                        <a:latin typeface="Calibri"/>
                        <a:ea typeface="Calibri"/>
                        <a:cs typeface="Times New Roman"/>
                      </a:endParaRPr>
                    </a:p>
                  </a:txBody>
                  <a:tcPr marL="68580" marR="68580" marT="0" marB="0"/>
                </a:tc>
              </a:tr>
              <a:tr h="359137">
                <a:tc>
                  <a:txBody>
                    <a:bodyPr/>
                    <a:lstStyle/>
                    <a:p>
                      <a:r>
                        <a:rPr lang="en-US" sz="1400" dirty="0" smtClean="0"/>
                        <a:t>2012</a:t>
                      </a:r>
                      <a:endParaRPr lang="en-US" sz="1400" dirty="0"/>
                    </a:p>
                  </a:txBody>
                  <a:tcPr/>
                </a:tc>
                <a:tc>
                  <a:txBody>
                    <a:bodyPr/>
                    <a:lstStyle/>
                    <a:p>
                      <a:pPr marL="0" marR="0" algn="just">
                        <a:lnSpc>
                          <a:spcPct val="115000"/>
                        </a:lnSpc>
                        <a:spcBef>
                          <a:spcPts val="0"/>
                        </a:spcBef>
                        <a:spcAft>
                          <a:spcPts val="0"/>
                        </a:spcAft>
                      </a:pPr>
                      <a:r>
                        <a:rPr lang="en-US" sz="1400" dirty="0">
                          <a:effectLst/>
                        </a:rPr>
                        <a:t>9,399</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rPr>
                        <a:t>$25,752,214,653.20</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rPr>
                        <a:t>$289,383,241.41</a:t>
                      </a:r>
                      <a:endParaRPr lang="en-US" sz="1400" dirty="0">
                        <a:effectLst/>
                        <a:latin typeface="Calibri"/>
                        <a:ea typeface="Calibri"/>
                        <a:cs typeface="Times New Roman"/>
                      </a:endParaRPr>
                    </a:p>
                  </a:txBody>
                  <a:tcPr marL="68580" marR="68580" marT="0" marB="0"/>
                </a:tc>
              </a:tr>
              <a:tr h="359137">
                <a:tc>
                  <a:txBody>
                    <a:bodyPr/>
                    <a:lstStyle/>
                    <a:p>
                      <a:r>
                        <a:rPr lang="en-US" sz="1400" dirty="0" smtClean="0"/>
                        <a:t>2013</a:t>
                      </a:r>
                      <a:endParaRPr lang="en-US" sz="1400" dirty="0"/>
                    </a:p>
                  </a:txBody>
                  <a:tcPr/>
                </a:tc>
                <a:tc>
                  <a:txBody>
                    <a:bodyPr/>
                    <a:lstStyle/>
                    <a:p>
                      <a:pPr marL="0" marR="0" algn="just">
                        <a:lnSpc>
                          <a:spcPct val="115000"/>
                        </a:lnSpc>
                        <a:spcBef>
                          <a:spcPts val="0"/>
                        </a:spcBef>
                        <a:spcAft>
                          <a:spcPts val="0"/>
                        </a:spcAft>
                      </a:pPr>
                      <a:r>
                        <a:rPr lang="en-US" sz="1400" dirty="0">
                          <a:effectLst/>
                        </a:rPr>
                        <a:t>8,622</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rPr>
                        <a:t>$45,445,481,023.75</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rPr>
                        <a:t>$450,982,246.94</a:t>
                      </a:r>
                      <a:endParaRPr lang="en-US" sz="1400" dirty="0">
                        <a:effectLst/>
                        <a:latin typeface="Calibri"/>
                        <a:ea typeface="Calibri"/>
                        <a:cs typeface="Times New Roman"/>
                      </a:endParaRPr>
                    </a:p>
                  </a:txBody>
                  <a:tcPr marL="68580" marR="68580" marT="0" marB="0"/>
                </a:tc>
              </a:tr>
              <a:tr h="359137">
                <a:tc>
                  <a:txBody>
                    <a:bodyPr/>
                    <a:lstStyle/>
                    <a:p>
                      <a:r>
                        <a:rPr lang="en-US" sz="1400" dirty="0" smtClean="0">
                          <a:latin typeface="+mn-lt"/>
                        </a:rPr>
                        <a:t>2014</a:t>
                      </a:r>
                      <a:endParaRPr lang="en-US" sz="1400" dirty="0">
                        <a:latin typeface="+mn-lt"/>
                      </a:endParaRPr>
                    </a:p>
                  </a:txBody>
                  <a:tcPr/>
                </a:tc>
                <a:tc>
                  <a:txBody>
                    <a:bodyPr/>
                    <a:lstStyle/>
                    <a:p>
                      <a:pPr marL="0" marR="0" algn="just">
                        <a:lnSpc>
                          <a:spcPct val="115000"/>
                        </a:lnSpc>
                        <a:spcBef>
                          <a:spcPts val="0"/>
                        </a:spcBef>
                        <a:spcAft>
                          <a:spcPts val="0"/>
                        </a:spcAft>
                      </a:pPr>
                      <a:r>
                        <a:rPr lang="en-US" sz="1400" dirty="0" smtClean="0">
                          <a:effectLst/>
                          <a:latin typeface="+mn-lt"/>
                          <a:ea typeface="Calibri"/>
                          <a:cs typeface="Times New Roman"/>
                        </a:rPr>
                        <a:t>8580</a:t>
                      </a:r>
                      <a:endParaRPr lang="en-US" sz="1400" dirty="0">
                        <a:effectLst/>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mn-lt"/>
                          <a:ea typeface="Calibri"/>
                          <a:cs typeface="Times New Roman"/>
                        </a:rPr>
                        <a:t>$58,885,410,309.95</a:t>
                      </a:r>
                      <a:endParaRPr lang="en-US" sz="1400" dirty="0">
                        <a:effectLst/>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mn-lt"/>
                          <a:ea typeface="Calibri"/>
                          <a:cs typeface="Times New Roman"/>
                        </a:rPr>
                        <a:t>$515,363,296.95</a:t>
                      </a:r>
                    </a:p>
                  </a:txBody>
                  <a:tcPr marL="68580" marR="68580" marT="0" marB="0"/>
                </a:tc>
              </a:tr>
              <a:tr h="427773">
                <a:tc>
                  <a:txBody>
                    <a:bodyPr/>
                    <a:lstStyle/>
                    <a:p>
                      <a:r>
                        <a:rPr lang="en-US" sz="1400" dirty="0" smtClean="0">
                          <a:latin typeface="+mn-lt"/>
                        </a:rPr>
                        <a:t>2015</a:t>
                      </a:r>
                      <a:endParaRPr lang="en-US" sz="1400" dirty="0">
                        <a:latin typeface="+mn-lt"/>
                      </a:endParaRPr>
                    </a:p>
                  </a:txBody>
                  <a:tcPr/>
                </a:tc>
                <a:tc>
                  <a:txBody>
                    <a:bodyPr/>
                    <a:lstStyle/>
                    <a:p>
                      <a:pPr marL="0" marR="0" algn="just">
                        <a:lnSpc>
                          <a:spcPct val="115000"/>
                        </a:lnSpc>
                        <a:spcBef>
                          <a:spcPts val="0"/>
                        </a:spcBef>
                        <a:spcAft>
                          <a:spcPts val="0"/>
                        </a:spcAft>
                      </a:pPr>
                      <a:r>
                        <a:rPr lang="en-US" sz="1400" dirty="0" smtClean="0">
                          <a:effectLst/>
                          <a:latin typeface="+mn-lt"/>
                          <a:ea typeface="Calibri"/>
                          <a:cs typeface="Times New Roman"/>
                        </a:rPr>
                        <a:t>10212</a:t>
                      </a:r>
                      <a:endParaRPr lang="en-US" sz="1400" dirty="0">
                        <a:effectLst/>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smtClean="0">
                          <a:effectLst/>
                          <a:latin typeface="+mn-lt"/>
                          <a:ea typeface="Calibri"/>
                          <a:cs typeface="Times New Roman"/>
                        </a:rPr>
                        <a:t>$101,797,356,613.85</a:t>
                      </a:r>
                      <a:endParaRPr lang="en-US" sz="1400" dirty="0">
                        <a:effectLst/>
                        <a:latin typeface="+mn-lt"/>
                        <a:ea typeface="Calibri"/>
                        <a:cs typeface="Times New Roman"/>
                      </a:endParaRPr>
                    </a:p>
                  </a:txBody>
                  <a:tcPr marL="68580" marR="68580" marT="0" marB="0"/>
                </a:tc>
                <a:tc>
                  <a:txBody>
                    <a:bodyPr/>
                    <a:lstStyle/>
                    <a:p>
                      <a:pPr algn="l" fontAlgn="b"/>
                      <a:r>
                        <a:rPr lang="en-US" sz="1400" b="0" i="0" u="none" strike="noStrike" dirty="0" smtClean="0">
                          <a:solidFill>
                            <a:srgbClr val="000000"/>
                          </a:solidFill>
                          <a:effectLst/>
                          <a:latin typeface="+mn-lt"/>
                        </a:rPr>
                        <a:t>$846,547,664.1</a:t>
                      </a:r>
                      <a:endParaRPr lang="en-US" sz="1400" b="0" i="0"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xmlns="" val="3712939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15990</TotalTime>
  <Words>1908</Words>
  <Application>Microsoft Office PowerPoint</Application>
  <PresentationFormat>On-screen Show (4:3)</PresentationFormat>
  <Paragraphs>194</Paragraphs>
  <Slides>30</Slides>
  <Notes>3</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Flow</vt:lpstr>
      <vt:lpstr>1_Flow</vt:lpstr>
      <vt:lpstr>2_Flow</vt:lpstr>
      <vt:lpstr>      XII Annual Inter- American Network on Government Procurement Conference  November 29 – 30, 2016 Montego Bay Convention Centre  “Public Procurement Governance Systems:  Establishing Its Rationale and Looking at what is at Stake?”   Presenter: Dirk Harrison, Contractor General, Jamaica   </vt:lpstr>
      <vt:lpstr>Slide 2</vt:lpstr>
      <vt:lpstr>Slide 3</vt:lpstr>
      <vt:lpstr>Fundamentals of  a Public Procurement System</vt:lpstr>
      <vt:lpstr>Public Procurement Governance: Its Rationale</vt:lpstr>
      <vt:lpstr>Public Procurement Governance Rationale (Continued)</vt:lpstr>
      <vt:lpstr>Public Procurement Governance Rationale (Continued)</vt:lpstr>
      <vt:lpstr>Slide 8</vt:lpstr>
      <vt:lpstr>Reported Value of Contracts Above J$500,000</vt:lpstr>
      <vt:lpstr>Public Procurement Governance Rationale (Continued)</vt:lpstr>
      <vt:lpstr>Public Procurement Governance Rationale (Continued)</vt:lpstr>
      <vt:lpstr>Public Procurement Governance Rationale (Continued)</vt:lpstr>
      <vt:lpstr>Changes coming</vt:lpstr>
      <vt:lpstr>Slide 14</vt:lpstr>
      <vt:lpstr>UNCAC -  Article 9: Public Procurement and Management of Public Finances </vt:lpstr>
      <vt:lpstr>Public Procurement Governance Rationale (continued)</vt:lpstr>
      <vt:lpstr>Underscoring the  Importance of Transparency &amp; Accountability in PP Systems</vt:lpstr>
      <vt:lpstr>Transparency &amp; Public Procurement Systems</vt:lpstr>
      <vt:lpstr>Slide 19</vt:lpstr>
      <vt:lpstr>Transparency and PP Systems (continued)</vt:lpstr>
      <vt:lpstr>QCA Reporting Results</vt:lpstr>
      <vt:lpstr>Accountability &amp; Public Procurement Systems</vt:lpstr>
      <vt:lpstr>Slide 23</vt:lpstr>
      <vt:lpstr>Slide 24</vt:lpstr>
      <vt:lpstr>Slide 25</vt:lpstr>
      <vt:lpstr>Recommendations </vt:lpstr>
      <vt:lpstr>Recommendations (continued)</vt:lpstr>
      <vt:lpstr>Recommendations (continued)</vt:lpstr>
      <vt:lpstr>References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Maurice Barrett</dc:creator>
  <cp:lastModifiedBy>lackeisha nelson</cp:lastModifiedBy>
  <cp:revision>377</cp:revision>
  <cp:lastPrinted>2016-11-16T20:14:36Z</cp:lastPrinted>
  <dcterms:created xsi:type="dcterms:W3CDTF">2015-06-16T15:43:30Z</dcterms:created>
  <dcterms:modified xsi:type="dcterms:W3CDTF">2016-11-22T17:38:05Z</dcterms:modified>
</cp:coreProperties>
</file>